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84"/>
  </p:notesMasterIdLst>
  <p:sldIdLst>
    <p:sldId id="256" r:id="rId2"/>
    <p:sldId id="334" r:id="rId3"/>
    <p:sldId id="335" r:id="rId4"/>
    <p:sldId id="269" r:id="rId5"/>
    <p:sldId id="257" r:id="rId6"/>
    <p:sldId id="267" r:id="rId7"/>
    <p:sldId id="336" r:id="rId8"/>
    <p:sldId id="466" r:id="rId9"/>
    <p:sldId id="467" r:id="rId10"/>
    <p:sldId id="468" r:id="rId11"/>
    <p:sldId id="469" r:id="rId12"/>
    <p:sldId id="470" r:id="rId13"/>
    <p:sldId id="471" r:id="rId14"/>
    <p:sldId id="472" r:id="rId15"/>
    <p:sldId id="473" r:id="rId16"/>
    <p:sldId id="474" r:id="rId17"/>
    <p:sldId id="475" r:id="rId18"/>
    <p:sldId id="476" r:id="rId19"/>
    <p:sldId id="477" r:id="rId20"/>
    <p:sldId id="478" r:id="rId21"/>
    <p:sldId id="479" r:id="rId22"/>
    <p:sldId id="480" r:id="rId23"/>
    <p:sldId id="481" r:id="rId24"/>
    <p:sldId id="482" r:id="rId25"/>
    <p:sldId id="483" r:id="rId26"/>
    <p:sldId id="258" r:id="rId27"/>
    <p:sldId id="489" r:id="rId28"/>
    <p:sldId id="484" r:id="rId29"/>
    <p:sldId id="485" r:id="rId30"/>
    <p:sldId id="486" r:id="rId31"/>
    <p:sldId id="487" r:id="rId32"/>
    <p:sldId id="488" r:id="rId33"/>
    <p:sldId id="490" r:id="rId34"/>
    <p:sldId id="491" r:id="rId35"/>
    <p:sldId id="492" r:id="rId36"/>
    <p:sldId id="493" r:id="rId37"/>
    <p:sldId id="494" r:id="rId38"/>
    <p:sldId id="495" r:id="rId39"/>
    <p:sldId id="496" r:id="rId40"/>
    <p:sldId id="497" r:id="rId41"/>
    <p:sldId id="498" r:id="rId42"/>
    <p:sldId id="499" r:id="rId43"/>
    <p:sldId id="500" r:id="rId44"/>
    <p:sldId id="501" r:id="rId45"/>
    <p:sldId id="390" r:id="rId46"/>
    <p:sldId id="505" r:id="rId47"/>
    <p:sldId id="502" r:id="rId48"/>
    <p:sldId id="503" r:id="rId49"/>
    <p:sldId id="504" r:id="rId50"/>
    <p:sldId id="506" r:id="rId51"/>
    <p:sldId id="507" r:id="rId52"/>
    <p:sldId id="511" r:id="rId53"/>
    <p:sldId id="508" r:id="rId54"/>
    <p:sldId id="509" r:id="rId55"/>
    <p:sldId id="512" r:id="rId56"/>
    <p:sldId id="513" r:id="rId57"/>
    <p:sldId id="514" r:id="rId58"/>
    <p:sldId id="515" r:id="rId59"/>
    <p:sldId id="516" r:id="rId60"/>
    <p:sldId id="517" r:id="rId61"/>
    <p:sldId id="406" r:id="rId62"/>
    <p:sldId id="523" r:id="rId63"/>
    <p:sldId id="518" r:id="rId64"/>
    <p:sldId id="519" r:id="rId65"/>
    <p:sldId id="520" r:id="rId66"/>
    <p:sldId id="521" r:id="rId67"/>
    <p:sldId id="522" r:id="rId68"/>
    <p:sldId id="510" r:id="rId69"/>
    <p:sldId id="524" r:id="rId70"/>
    <p:sldId id="525" r:id="rId71"/>
    <p:sldId id="526" r:id="rId72"/>
    <p:sldId id="527" r:id="rId73"/>
    <p:sldId id="528" r:id="rId74"/>
    <p:sldId id="529" r:id="rId75"/>
    <p:sldId id="530" r:id="rId76"/>
    <p:sldId id="531" r:id="rId77"/>
    <p:sldId id="532" r:id="rId78"/>
    <p:sldId id="533" r:id="rId79"/>
    <p:sldId id="537" r:id="rId80"/>
    <p:sldId id="539" r:id="rId81"/>
    <p:sldId id="465" r:id="rId82"/>
    <p:sldId id="419" r:id="rId83"/>
  </p:sldIdLst>
  <p:sldSz cx="12192000" cy="6858000"/>
  <p:notesSz cx="6858000" cy="9144000"/>
  <p:custDataLst>
    <p:tags r:id="rId8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2781"/>
    <a:srgbClr val="026E35"/>
    <a:srgbClr val="044595"/>
    <a:srgbClr val="A11212"/>
    <a:srgbClr val="324A7A"/>
    <a:srgbClr val="FDE7E7"/>
    <a:srgbClr val="FBD9D9"/>
    <a:srgbClr val="203A6B"/>
    <a:srgbClr val="DCE5F4"/>
    <a:srgbClr val="CDD9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6" autoAdjust="0"/>
    <p:restoredTop sz="94660"/>
  </p:normalViewPr>
  <p:slideViewPr>
    <p:cSldViewPr snapToGrid="0">
      <p:cViewPr>
        <p:scale>
          <a:sx n="33" d="100"/>
          <a:sy n="33" d="100"/>
        </p:scale>
        <p:origin x="1928" y="9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EBC431-090A-4D11-8DA0-0E909CD9C1D0}" type="datetimeFigureOut">
              <a:rPr lang="zh-CN" altLang="en-US" smtClean="0"/>
              <a:t>2024/6/10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9C44F-97CF-4085-A443-4AE7FEC076D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封面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2" name="矩形 1"/>
          <p:cNvSpPr/>
          <p:nvPr userDrawn="1"/>
        </p:nvSpPr>
        <p:spPr>
          <a:xfrm>
            <a:off x="0" y="0"/>
            <a:ext cx="2419350" cy="6858000"/>
          </a:xfrm>
          <a:prstGeom prst="rect">
            <a:avLst/>
          </a:pr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6B9B7B9E-9C8D-423F-9D0F-BCEE280F71F7}" type="datetimeFigureOut">
              <a:rPr lang="zh-CN" altLang="en-US" smtClean="0"/>
              <a:t>2024/6/10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EE297-474B-4A86-A7C8-228BCE0B587B}" type="datetimeFigureOut">
              <a:rPr lang="zh-CN" altLang="en-US" smtClean="0"/>
              <a:t>2024/6/10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877DEB-90F5-4A8C-8837-7104AE75A0B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9B7B9E-9C8D-423F-9D0F-BCEE280F71F7}" type="datetimeFigureOut">
              <a:rPr lang="zh-CN" altLang="en-US" smtClean="0"/>
              <a:t>2024/6/10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DB8552-0204-45E1-8C81-68DBA02E28B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40.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tags" Target="../tags/tag55.xm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3.xml"/><Relationship Id="rId1" Type="http://schemas.openxmlformats.org/officeDocument/2006/relationships/tags" Target="../tags/tag56.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image" Target="../media/image20.png"/><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3.xml"/><Relationship Id="rId1" Type="http://schemas.openxmlformats.org/officeDocument/2006/relationships/tags" Target="../tags/tag60.xml"/><Relationship Id="rId5" Type="http://schemas.openxmlformats.org/officeDocument/2006/relationships/image" Target="../media/image30.png"/><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4.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slideLayout" Target="../slideLayouts/slideLayout1.xml"/><Relationship Id="rId2" Type="http://schemas.openxmlformats.org/officeDocument/2006/relationships/tags" Target="../tags/tag15.xml"/><Relationship Id="rId16" Type="http://schemas.openxmlformats.org/officeDocument/2006/relationships/tags" Target="../tags/tag29.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tags" Target="../tags/tag2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3.xml"/><Relationship Id="rId1" Type="http://schemas.openxmlformats.org/officeDocument/2006/relationships/tags" Target="../tags/tag73.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3.xml"/><Relationship Id="rId1" Type="http://schemas.openxmlformats.org/officeDocument/2006/relationships/tags" Target="../tags/tag74.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3.xml"/><Relationship Id="rId1" Type="http://schemas.openxmlformats.org/officeDocument/2006/relationships/tags" Target="../tags/tag7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3.xml"/><Relationship Id="rId1" Type="http://schemas.openxmlformats.org/officeDocument/2006/relationships/tags" Target="../tags/tag76.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7.xml"/></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3.xml"/><Relationship Id="rId1" Type="http://schemas.openxmlformats.org/officeDocument/2006/relationships/tags" Target="../tags/tag78.xml"/></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3.xml"/><Relationship Id="rId1" Type="http://schemas.openxmlformats.org/officeDocument/2006/relationships/tags" Target="../tags/tag79.xml"/></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3.xml"/><Relationship Id="rId1" Type="http://schemas.openxmlformats.org/officeDocument/2006/relationships/tags" Target="../tags/tag80.xml"/></Relationships>
</file>

<file path=ppt/slides/_rels/slide5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3.xml"/><Relationship Id="rId1" Type="http://schemas.openxmlformats.org/officeDocument/2006/relationships/tags" Target="../tags/tag81.xml"/></Relationships>
</file>

<file path=ppt/slides/_rels/slide5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3.xml"/><Relationship Id="rId1" Type="http://schemas.openxmlformats.org/officeDocument/2006/relationships/tags" Target="../tags/tag8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3.xml"/></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5.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7.xml"/></Relationships>
</file>

<file path=ppt/slides/_rels/slide6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3.xml"/><Relationship Id="rId1" Type="http://schemas.openxmlformats.org/officeDocument/2006/relationships/tags" Target="../tags/tag88.xml"/></Relationships>
</file>

<file path=ppt/slides/_rels/slide6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3.xml"/><Relationship Id="rId1" Type="http://schemas.openxmlformats.org/officeDocument/2006/relationships/tags" Target="../tags/tag89.xml"/></Relationships>
</file>

<file path=ppt/slides/_rels/slide6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3.xml"/><Relationship Id="rId1" Type="http://schemas.openxmlformats.org/officeDocument/2006/relationships/tags" Target="../tags/tag90.xml"/></Relationships>
</file>

<file path=ppt/slides/_rels/slide6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3.xml"/><Relationship Id="rId1" Type="http://schemas.openxmlformats.org/officeDocument/2006/relationships/tags" Target="../tags/tag91.xml"/></Relationships>
</file>

<file path=ppt/slides/_rels/slide6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3.xml"/><Relationship Id="rId1" Type="http://schemas.openxmlformats.org/officeDocument/2006/relationships/tags" Target="../tags/tag92.xml"/><Relationship Id="rId4" Type="http://schemas.openxmlformats.org/officeDocument/2006/relationships/image" Target="../media/image54.png"/></Relationships>
</file>

<file path=ppt/slides/_rels/slide6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3.xml"/><Relationship Id="rId1" Type="http://schemas.openxmlformats.org/officeDocument/2006/relationships/tags" Target="../tags/tag9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3.xml"/><Relationship Id="rId1" Type="http://schemas.openxmlformats.org/officeDocument/2006/relationships/tags" Target="../tags/tag32.xml"/><Relationship Id="rId4" Type="http://schemas.openxmlformats.org/officeDocument/2006/relationships/image" Target="../media/image1.jpeg"/></Relationships>
</file>

<file path=ppt/slides/_rels/slide7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3.xml"/><Relationship Id="rId1" Type="http://schemas.openxmlformats.org/officeDocument/2006/relationships/tags" Target="../tags/tag94.xml"/></Relationships>
</file>

<file path=ppt/slides/_rels/slide7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Layout" Target="../slideLayouts/slideLayout3.xml"/><Relationship Id="rId1" Type="http://schemas.openxmlformats.org/officeDocument/2006/relationships/tags" Target="../tags/tag95.xml"/></Relationships>
</file>

<file path=ppt/slides/_rels/slide7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3.xml"/><Relationship Id="rId1" Type="http://schemas.openxmlformats.org/officeDocument/2006/relationships/tags" Target="../tags/tag96.xml"/></Relationships>
</file>

<file path=ppt/slides/_rels/slide7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7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slideLayout" Target="../slideLayouts/slideLayout3.xml"/><Relationship Id="rId1" Type="http://schemas.openxmlformats.org/officeDocument/2006/relationships/tags" Target="../tags/tag98.xml"/></Relationships>
</file>

<file path=ppt/slides/_rels/slide7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3.xml"/><Relationship Id="rId1" Type="http://schemas.openxmlformats.org/officeDocument/2006/relationships/tags" Target="../tags/tag99.xml"/></Relationships>
</file>

<file path=ppt/slides/_rels/slide7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slideLayout" Target="../slideLayouts/slideLayout3.xml"/><Relationship Id="rId1" Type="http://schemas.openxmlformats.org/officeDocument/2006/relationships/tags" Target="../tags/tag100.xml"/></Relationships>
</file>

<file path=ppt/slides/_rels/slide7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3.xml"/><Relationship Id="rId1" Type="http://schemas.openxmlformats.org/officeDocument/2006/relationships/tags" Target="../tags/tag101.xml"/></Relationships>
</file>

<file path=ppt/slides/_rels/slide7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slideLayout" Target="../slideLayouts/slideLayout3.xml"/><Relationship Id="rId1" Type="http://schemas.openxmlformats.org/officeDocument/2006/relationships/tags" Target="../tags/tag102.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8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slideLayout" Target="../slideLayouts/slideLayout3.xml"/><Relationship Id="rId1" Type="http://schemas.openxmlformats.org/officeDocument/2006/relationships/tags" Target="../tags/tag10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slideLayout" Target="../slideLayouts/slideLayout4.xml"/><Relationship Id="rId5" Type="http://schemas.openxmlformats.org/officeDocument/2006/relationships/tags" Target="../tags/tag109.xml"/><Relationship Id="rId4" Type="http://schemas.openxmlformats.org/officeDocument/2006/relationships/tags" Target="../tags/tag108.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381911"/>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5348402" y="634312"/>
            <a:ext cx="1495195" cy="14951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587071" y="2325468"/>
            <a:ext cx="9786781" cy="830997"/>
          </a:xfrm>
          <a:prstGeom prst="rect">
            <a:avLst/>
          </a:prstGeom>
          <a:noFill/>
        </p:spPr>
        <p:txBody>
          <a:bodyPr wrap="square" rtlCol="0">
            <a:spAutoFit/>
          </a:bodyPr>
          <a:lstStyle/>
          <a:p>
            <a:pPr algn="ctr"/>
            <a:r>
              <a:rPr lang="zh-CN" altLang="en-US" sz="4800" b="1" dirty="0">
                <a:solidFill>
                  <a:schemeClr val="bg1"/>
                </a:solidFill>
              </a:rPr>
              <a:t>第</a:t>
            </a:r>
            <a:r>
              <a:rPr lang="zh-CN" altLang="en-US" sz="4800" b="1" dirty="0" smtClean="0">
                <a:solidFill>
                  <a:schemeClr val="bg1"/>
                </a:solidFill>
              </a:rPr>
              <a:t>二章 </a:t>
            </a:r>
            <a:r>
              <a:rPr lang="en-US" altLang="zh-CN" sz="4000" b="1" dirty="0">
                <a:solidFill>
                  <a:schemeClr val="bg1"/>
                </a:solidFill>
                <a:latin typeface="+mn-ea"/>
              </a:rPr>
              <a:t>After Effects 2022</a:t>
            </a:r>
            <a:r>
              <a:rPr lang="zh-CN" altLang="zh-CN" sz="4000" b="1" dirty="0">
                <a:solidFill>
                  <a:schemeClr val="bg1"/>
                </a:solidFill>
                <a:latin typeface="+mn-ea"/>
              </a:rPr>
              <a:t>的工作流</a:t>
            </a:r>
            <a:r>
              <a:rPr lang="zh-CN" altLang="zh-CN" sz="4000" b="1" dirty="0" smtClean="0">
                <a:solidFill>
                  <a:schemeClr val="bg1"/>
                </a:solidFill>
                <a:latin typeface="+mn-ea"/>
              </a:rPr>
              <a:t>程</a:t>
            </a:r>
            <a:endParaRPr lang="zh-CN" altLang="zh-CN" sz="4000" dirty="0">
              <a:solidFill>
                <a:schemeClr val="bg1"/>
              </a:solidFill>
              <a:latin typeface="+mn-ea"/>
            </a:endParaRPr>
          </a:p>
        </p:txBody>
      </p:sp>
      <p:sp>
        <p:nvSpPr>
          <p:cNvPr id="92" name="文本框 91"/>
          <p:cNvSpPr txBox="1"/>
          <p:nvPr/>
        </p:nvSpPr>
        <p:spPr>
          <a:xfrm>
            <a:off x="2599463" y="3591197"/>
            <a:ext cx="6993068" cy="338554"/>
          </a:xfrm>
          <a:prstGeom prst="rect">
            <a:avLst/>
          </a:prstGeom>
          <a:noFill/>
        </p:spPr>
        <p:txBody>
          <a:bodyPr wrap="none" rtlCol="0">
            <a:spAutoFit/>
          </a:bodyPr>
          <a:lstStyle/>
          <a:p>
            <a:pPr algn="ctr"/>
            <a:r>
              <a:rPr lang="en-US" altLang="zh-CN" sz="1600" spc="300" dirty="0">
                <a:solidFill>
                  <a:schemeClr val="bg1"/>
                </a:solidFill>
              </a:rPr>
              <a:t>Chapter One First Acquaintance After Effects 2022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1595724"/>
            <a:ext cx="2080947" cy="1127739"/>
            <a:chOff x="197436" y="1306286"/>
            <a:chExt cx="2080947" cy="1127739"/>
          </a:xfrm>
        </p:grpSpPr>
        <p:sp>
          <p:nvSpPr>
            <p:cNvPr id="3"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57866" y="1427982"/>
              <a:ext cx="1636237" cy="923330"/>
            </a:xfrm>
            <a:prstGeom prst="rect">
              <a:avLst/>
            </a:prstGeom>
            <a:noFill/>
          </p:spPr>
          <p:txBody>
            <a:bodyPr wrap="square" rtlCol="0">
              <a:spAutoFit/>
            </a:bodyPr>
            <a:lstStyle/>
            <a:p>
              <a:r>
                <a:rPr lang="zh-CN" altLang="zh-CN" b="1" dirty="0">
                  <a:solidFill>
                    <a:schemeClr val="bg1"/>
                  </a:solidFill>
                </a:rPr>
                <a:t>课堂案例——最美乡村风光宣传</a:t>
              </a:r>
              <a:r>
                <a:rPr lang="zh-CN" altLang="zh-CN" b="1" dirty="0" smtClean="0">
                  <a:solidFill>
                    <a:schemeClr val="bg1"/>
                  </a:solidFill>
                </a:rPr>
                <a:t>片</a:t>
              </a:r>
              <a:endParaRPr lang="zh-CN" altLang="zh-CN" dirty="0">
                <a:solidFill>
                  <a:schemeClr val="bg1"/>
                </a:solidFill>
              </a:endParaRPr>
            </a:p>
          </p:txBody>
        </p:sp>
      </p:grpSp>
      <p:sp>
        <p:nvSpPr>
          <p:cNvPr id="5" name="矩形 4"/>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圆角矩形 5"/>
          <p:cNvSpPr/>
          <p:nvPr>
            <p:custDataLst>
              <p:tags r:id="rId1"/>
            </p:custDataLst>
          </p:nvPr>
        </p:nvSpPr>
        <p:spPr>
          <a:xfrm>
            <a:off x="2596945" y="1130507"/>
            <a:ext cx="9402550" cy="159295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7" name="矩形 6"/>
          <p:cNvSpPr/>
          <p:nvPr/>
        </p:nvSpPr>
        <p:spPr>
          <a:xfrm>
            <a:off x="2919663" y="1301922"/>
            <a:ext cx="8887326" cy="1754326"/>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：创建文字图层。在“时间轴”面板中点击鼠标右键，选择“新建”—“文本”，创建一个文字图层，如图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宋体" panose="02010600030101010101" pitchFamily="2" charset="-122"/>
                <a:ea typeface="等线" panose="02010600030101010101" pitchFamily="2" charset="-122"/>
                <a:cs typeface="宋体" panose="02010600030101010101" pitchFamily="2" charset="-122"/>
              </a:rPr>
              <a:t> </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a:xfrm>
            <a:off x="2727157" y="3056248"/>
            <a:ext cx="8678780" cy="2414110"/>
          </a:xfrm>
          <a:prstGeom prst="rect">
            <a:avLst/>
          </a:prstGeom>
          <a:noFill/>
          <a:ln>
            <a:noFill/>
          </a:ln>
        </p:spPr>
      </p:pic>
      <p:sp>
        <p:nvSpPr>
          <p:cNvPr id="9" name="矩形 8"/>
          <p:cNvSpPr/>
          <p:nvPr/>
        </p:nvSpPr>
        <p:spPr>
          <a:xfrm>
            <a:off x="6194193" y="5549227"/>
            <a:ext cx="970137"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2-5</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等腰三角形 9"/>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5036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1595724"/>
            <a:ext cx="2080947" cy="1127739"/>
            <a:chOff x="197436" y="1306286"/>
            <a:chExt cx="2080947" cy="1127739"/>
          </a:xfrm>
        </p:grpSpPr>
        <p:sp>
          <p:nvSpPr>
            <p:cNvPr id="3"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57866" y="1427982"/>
              <a:ext cx="1636237" cy="923330"/>
            </a:xfrm>
            <a:prstGeom prst="rect">
              <a:avLst/>
            </a:prstGeom>
            <a:noFill/>
          </p:spPr>
          <p:txBody>
            <a:bodyPr wrap="square" rtlCol="0">
              <a:spAutoFit/>
            </a:bodyPr>
            <a:lstStyle/>
            <a:p>
              <a:r>
                <a:rPr lang="zh-CN" altLang="zh-CN" b="1" dirty="0">
                  <a:solidFill>
                    <a:schemeClr val="bg1"/>
                  </a:solidFill>
                </a:rPr>
                <a:t>课堂案例——最美乡村风光宣传</a:t>
              </a:r>
              <a:r>
                <a:rPr lang="zh-CN" altLang="zh-CN" b="1" dirty="0" smtClean="0">
                  <a:solidFill>
                    <a:schemeClr val="bg1"/>
                  </a:solidFill>
                </a:rPr>
                <a:t>片</a:t>
              </a:r>
              <a:endParaRPr lang="zh-CN" altLang="zh-CN" dirty="0">
                <a:solidFill>
                  <a:schemeClr val="bg1"/>
                </a:solidFill>
              </a:endParaRPr>
            </a:p>
          </p:txBody>
        </p:sp>
      </p:grpSp>
      <p:sp>
        <p:nvSpPr>
          <p:cNvPr id="5" name="矩形 4"/>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圆角矩形 5"/>
          <p:cNvSpPr/>
          <p:nvPr>
            <p:custDataLst>
              <p:tags r:id="rId1"/>
            </p:custDataLst>
          </p:nvPr>
        </p:nvSpPr>
        <p:spPr>
          <a:xfrm>
            <a:off x="2596945" y="1130507"/>
            <a:ext cx="9402550" cy="159295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7" name="矩形 6"/>
          <p:cNvSpPr/>
          <p:nvPr/>
        </p:nvSpPr>
        <p:spPr>
          <a:xfrm>
            <a:off x="2775283" y="1320467"/>
            <a:ext cx="9015663" cy="1135054"/>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：在“合成”面板中，点击鼠标左键，即可以在素材上直接输入文本，在文本框中输入“最美乡村”，如图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r>
              <a:rPr lang="zh-CN" altLang="zh-CN" sz="2400" kern="100" dirty="0" smtClean="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smtClean="0">
                <a:latin typeface="微软雅黑" panose="020B0503020204020204" pitchFamily="34" charset="-122"/>
                <a:ea typeface="微软雅黑" panose="020B0503020204020204" pitchFamily="34" charset="-122"/>
                <a:cs typeface="宋体" panose="02010600030101010101" pitchFamily="2" charset="-122"/>
              </a:rPr>
              <a:t> </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a:xfrm>
            <a:off x="2775282" y="3208404"/>
            <a:ext cx="5454317" cy="2983849"/>
          </a:xfrm>
          <a:prstGeom prst="rect">
            <a:avLst/>
          </a:prstGeom>
          <a:noFill/>
          <a:ln>
            <a:noFill/>
          </a:ln>
        </p:spPr>
      </p:pic>
      <p:sp>
        <p:nvSpPr>
          <p:cNvPr id="9" name="矩形 8"/>
          <p:cNvSpPr/>
          <p:nvPr/>
        </p:nvSpPr>
        <p:spPr>
          <a:xfrm>
            <a:off x="8228068" y="4192497"/>
            <a:ext cx="970137"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2-6</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等腰三角形 9"/>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04417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1595724"/>
            <a:ext cx="2080947" cy="1127739"/>
            <a:chOff x="197436" y="1306286"/>
            <a:chExt cx="2080947" cy="1127739"/>
          </a:xfrm>
        </p:grpSpPr>
        <p:sp>
          <p:nvSpPr>
            <p:cNvPr id="3"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57866" y="1427982"/>
              <a:ext cx="1636237" cy="923330"/>
            </a:xfrm>
            <a:prstGeom prst="rect">
              <a:avLst/>
            </a:prstGeom>
            <a:noFill/>
          </p:spPr>
          <p:txBody>
            <a:bodyPr wrap="square" rtlCol="0">
              <a:spAutoFit/>
            </a:bodyPr>
            <a:lstStyle/>
            <a:p>
              <a:r>
                <a:rPr lang="zh-CN" altLang="zh-CN" b="1" dirty="0">
                  <a:solidFill>
                    <a:schemeClr val="bg1"/>
                  </a:solidFill>
                </a:rPr>
                <a:t>课堂案例——最美乡村风光宣传</a:t>
              </a:r>
              <a:r>
                <a:rPr lang="zh-CN" altLang="zh-CN" b="1" dirty="0" smtClean="0">
                  <a:solidFill>
                    <a:schemeClr val="bg1"/>
                  </a:solidFill>
                </a:rPr>
                <a:t>片</a:t>
              </a:r>
              <a:endParaRPr lang="zh-CN" altLang="zh-CN" dirty="0">
                <a:solidFill>
                  <a:schemeClr val="bg1"/>
                </a:solidFill>
              </a:endParaRPr>
            </a:p>
          </p:txBody>
        </p:sp>
      </p:grpSp>
      <p:sp>
        <p:nvSpPr>
          <p:cNvPr id="5" name="矩形 4"/>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8" name="组合 7"/>
          <p:cNvGrpSpPr/>
          <p:nvPr/>
        </p:nvGrpSpPr>
        <p:grpSpPr>
          <a:xfrm>
            <a:off x="2596945" y="1066338"/>
            <a:ext cx="3868023" cy="5632312"/>
            <a:chOff x="2596945" y="1130506"/>
            <a:chExt cx="3868023" cy="5632312"/>
          </a:xfrm>
        </p:grpSpPr>
        <p:sp>
          <p:nvSpPr>
            <p:cNvPr id="6" name="圆角矩形 5"/>
            <p:cNvSpPr/>
            <p:nvPr>
              <p:custDataLst>
                <p:tags r:id="rId1"/>
              </p:custDataLst>
            </p:nvPr>
          </p:nvSpPr>
          <p:spPr>
            <a:xfrm>
              <a:off x="2596945" y="1130506"/>
              <a:ext cx="3868023" cy="563231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7" name="矩形 6"/>
            <p:cNvSpPr/>
            <p:nvPr/>
          </p:nvSpPr>
          <p:spPr>
            <a:xfrm>
              <a:off x="2839453" y="1130507"/>
              <a:ext cx="3481138" cy="5632311"/>
            </a:xfrm>
            <a:prstGeom prst="rect">
              <a:avLst/>
            </a:prstGeom>
          </p:spPr>
          <p:txBody>
            <a:bodyPr wrap="square">
              <a:spAutoFit/>
            </a:bodyPr>
            <a:lstStyle/>
            <a:p>
              <a:pPr algn="just">
                <a:lnSpc>
                  <a:spcPct val="150000"/>
                </a:lnSpc>
                <a:spcAft>
                  <a:spcPts val="0"/>
                </a:spcAft>
              </a:pPr>
              <a:r>
                <a:rPr lang="zh-CN" altLang="zh-CN" sz="2400" kern="100" dirty="0">
                  <a:latin typeface="+mn-ea"/>
                  <a:cs typeface="宋体" panose="02010600030101010101" pitchFamily="2" charset="-122"/>
                </a:rPr>
                <a:t>步骤</a:t>
              </a:r>
              <a:r>
                <a:rPr lang="en-US" altLang="zh-CN" sz="2400" kern="100" dirty="0">
                  <a:latin typeface="+mn-ea"/>
                  <a:cs typeface="宋体" panose="02010600030101010101" pitchFamily="2" charset="-122"/>
                </a:rPr>
                <a:t>05</a:t>
              </a:r>
              <a:r>
                <a:rPr lang="zh-CN" altLang="zh-CN" sz="2400" kern="100" dirty="0">
                  <a:latin typeface="+mn-ea"/>
                  <a:cs typeface="宋体" panose="02010600030101010101" pitchFamily="2" charset="-122"/>
                </a:rPr>
                <a:t>：选中“时间轴”面板中文字图层，在右边“字符”面板中找到设置文字大小图标，将文字大小设置为“</a:t>
              </a:r>
              <a:r>
                <a:rPr lang="en-US" altLang="zh-CN" sz="2400" kern="100" dirty="0">
                  <a:latin typeface="+mn-ea"/>
                  <a:cs typeface="宋体" panose="02010600030101010101" pitchFamily="2" charset="-122"/>
                </a:rPr>
                <a:t>43</a:t>
              </a:r>
              <a:r>
                <a:rPr lang="zh-CN" altLang="zh-CN" sz="2400" kern="100" dirty="0">
                  <a:latin typeface="+mn-ea"/>
                  <a:cs typeface="宋体" panose="02010600030101010101" pitchFamily="2" charset="-122"/>
                </a:rPr>
                <a:t>”，文字颜色调整为白色，将文字位置调整至画面左上角，即可以在“合成”面板中看到显示效果，如图</a:t>
              </a:r>
              <a:r>
                <a:rPr lang="en-US" altLang="zh-CN" sz="2400" kern="100" dirty="0">
                  <a:latin typeface="+mn-ea"/>
                  <a:cs typeface="宋体" panose="02010600030101010101" pitchFamily="2" charset="-122"/>
                </a:rPr>
                <a:t>2-7</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gr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7388141" y="1003063"/>
            <a:ext cx="3841333" cy="5695586"/>
          </a:xfrm>
          <a:prstGeom prst="rect">
            <a:avLst/>
          </a:prstGeom>
          <a:noFill/>
          <a:ln>
            <a:noFill/>
          </a:ln>
        </p:spPr>
      </p:pic>
      <p:sp>
        <p:nvSpPr>
          <p:cNvPr id="10" name="矩形 9"/>
          <p:cNvSpPr/>
          <p:nvPr/>
        </p:nvSpPr>
        <p:spPr>
          <a:xfrm>
            <a:off x="11216125" y="3343025"/>
            <a:ext cx="970137"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2-7</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1" name="等腰三角形 10"/>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00206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1595724"/>
            <a:ext cx="2080947" cy="1127739"/>
            <a:chOff x="197436" y="1306286"/>
            <a:chExt cx="2080947" cy="1127739"/>
          </a:xfrm>
        </p:grpSpPr>
        <p:sp>
          <p:nvSpPr>
            <p:cNvPr id="3"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57866" y="1427982"/>
              <a:ext cx="1636237" cy="923330"/>
            </a:xfrm>
            <a:prstGeom prst="rect">
              <a:avLst/>
            </a:prstGeom>
            <a:noFill/>
          </p:spPr>
          <p:txBody>
            <a:bodyPr wrap="square" rtlCol="0">
              <a:spAutoFit/>
            </a:bodyPr>
            <a:lstStyle/>
            <a:p>
              <a:r>
                <a:rPr lang="zh-CN" altLang="zh-CN" b="1" dirty="0">
                  <a:solidFill>
                    <a:schemeClr val="bg1"/>
                  </a:solidFill>
                </a:rPr>
                <a:t>课堂案例——最美乡村风光宣传</a:t>
              </a:r>
              <a:r>
                <a:rPr lang="zh-CN" altLang="zh-CN" b="1" dirty="0" smtClean="0">
                  <a:solidFill>
                    <a:schemeClr val="bg1"/>
                  </a:solidFill>
                </a:rPr>
                <a:t>片</a:t>
              </a:r>
              <a:endParaRPr lang="zh-CN" altLang="zh-CN" dirty="0">
                <a:solidFill>
                  <a:schemeClr val="bg1"/>
                </a:solidFill>
              </a:endParaRPr>
            </a:p>
          </p:txBody>
        </p:sp>
      </p:grpSp>
      <p:sp>
        <p:nvSpPr>
          <p:cNvPr id="5" name="矩形 4"/>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0" name="组合 9"/>
          <p:cNvGrpSpPr/>
          <p:nvPr/>
        </p:nvGrpSpPr>
        <p:grpSpPr>
          <a:xfrm>
            <a:off x="2596945" y="1066339"/>
            <a:ext cx="9129834" cy="1574412"/>
            <a:chOff x="2596945" y="1066339"/>
            <a:chExt cx="9129834" cy="1574412"/>
          </a:xfrm>
        </p:grpSpPr>
        <p:sp>
          <p:nvSpPr>
            <p:cNvPr id="7" name="圆角矩形 6"/>
            <p:cNvSpPr/>
            <p:nvPr>
              <p:custDataLst>
                <p:tags r:id="rId1"/>
              </p:custDataLst>
            </p:nvPr>
          </p:nvSpPr>
          <p:spPr>
            <a:xfrm>
              <a:off x="2596945" y="1066339"/>
              <a:ext cx="9129834" cy="157441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矩形 8"/>
            <p:cNvSpPr/>
            <p:nvPr/>
          </p:nvSpPr>
          <p:spPr>
            <a:xfrm>
              <a:off x="2759241" y="1236263"/>
              <a:ext cx="8630653" cy="1135054"/>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：在“时间轴”面板中选择“文字”图层，然后执行“效果</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透视</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投影”菜单命令，如图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2953217" y="3009365"/>
            <a:ext cx="6110571" cy="2926214"/>
          </a:xfrm>
          <a:prstGeom prst="rect">
            <a:avLst/>
          </a:prstGeom>
          <a:noFill/>
          <a:ln>
            <a:noFill/>
          </a:ln>
        </p:spPr>
      </p:pic>
      <p:sp>
        <p:nvSpPr>
          <p:cNvPr id="12" name="矩形 11"/>
          <p:cNvSpPr/>
          <p:nvPr/>
        </p:nvSpPr>
        <p:spPr>
          <a:xfrm>
            <a:off x="9236447" y="4186472"/>
            <a:ext cx="970137"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2-8</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3" name="等腰三角形 12"/>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80098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1595724"/>
            <a:ext cx="2080947" cy="1127739"/>
            <a:chOff x="197436" y="1306286"/>
            <a:chExt cx="2080947" cy="1127739"/>
          </a:xfrm>
        </p:grpSpPr>
        <p:sp>
          <p:nvSpPr>
            <p:cNvPr id="3"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57866" y="1427982"/>
              <a:ext cx="1636237" cy="923330"/>
            </a:xfrm>
            <a:prstGeom prst="rect">
              <a:avLst/>
            </a:prstGeom>
            <a:noFill/>
          </p:spPr>
          <p:txBody>
            <a:bodyPr wrap="square" rtlCol="0">
              <a:spAutoFit/>
            </a:bodyPr>
            <a:lstStyle/>
            <a:p>
              <a:r>
                <a:rPr lang="zh-CN" altLang="zh-CN" b="1" dirty="0">
                  <a:solidFill>
                    <a:schemeClr val="bg1"/>
                  </a:solidFill>
                </a:rPr>
                <a:t>课堂案例——最美乡村风光宣传</a:t>
              </a:r>
              <a:r>
                <a:rPr lang="zh-CN" altLang="zh-CN" b="1" dirty="0" smtClean="0">
                  <a:solidFill>
                    <a:schemeClr val="bg1"/>
                  </a:solidFill>
                </a:rPr>
                <a:t>片</a:t>
              </a:r>
              <a:endParaRPr lang="zh-CN" altLang="zh-CN" dirty="0">
                <a:solidFill>
                  <a:schemeClr val="bg1"/>
                </a:solidFill>
              </a:endParaRPr>
            </a:p>
          </p:txBody>
        </p:sp>
      </p:grpSp>
      <p:sp>
        <p:nvSpPr>
          <p:cNvPr id="5" name="矩形 4"/>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6" name="组合 5"/>
          <p:cNvGrpSpPr/>
          <p:nvPr/>
        </p:nvGrpSpPr>
        <p:grpSpPr>
          <a:xfrm>
            <a:off x="2596945" y="1018213"/>
            <a:ext cx="9434634" cy="2079868"/>
            <a:chOff x="2596945" y="1066339"/>
            <a:chExt cx="9129834" cy="1574412"/>
          </a:xfrm>
        </p:grpSpPr>
        <p:sp>
          <p:nvSpPr>
            <p:cNvPr id="7" name="圆角矩形 6"/>
            <p:cNvSpPr/>
            <p:nvPr>
              <p:custDataLst>
                <p:tags r:id="rId1"/>
              </p:custDataLst>
            </p:nvPr>
          </p:nvSpPr>
          <p:spPr>
            <a:xfrm>
              <a:off x="2596945" y="1066339"/>
              <a:ext cx="9129834" cy="157441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8" name="矩形 7"/>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1" name="矩形 10"/>
          <p:cNvSpPr/>
          <p:nvPr/>
        </p:nvSpPr>
        <p:spPr>
          <a:xfrm>
            <a:off x="2871533" y="1207214"/>
            <a:ext cx="8967539" cy="1569660"/>
          </a:xfrm>
          <a:prstGeom prst="rect">
            <a:avLst/>
          </a:prstGeom>
        </p:spPr>
        <p:txBody>
          <a:bodyPr wrap="square">
            <a:spAutoFit/>
          </a:bodyPr>
          <a:lstStyle/>
          <a:p>
            <a:r>
              <a:rPr lang="zh-CN" altLang="zh-CN" sz="2400" dirty="0">
                <a:latin typeface="+mn-ea"/>
              </a:rPr>
              <a:t>步骤</a:t>
            </a:r>
            <a:r>
              <a:rPr lang="en-US" altLang="zh-CN" sz="2400" dirty="0">
                <a:latin typeface="+mn-ea"/>
              </a:rPr>
              <a:t>07</a:t>
            </a:r>
            <a:r>
              <a:rPr lang="zh-CN" altLang="zh-CN" sz="2400" dirty="0">
                <a:latin typeface="+mn-ea"/>
              </a:rPr>
              <a:t>：</a:t>
            </a:r>
            <a:r>
              <a:rPr lang="zh-CN" altLang="zh-CN" sz="2400" kern="100" dirty="0" smtClean="0">
                <a:latin typeface="+mn-ea"/>
                <a:cs typeface="宋体" panose="02010600030101010101" pitchFamily="2" charset="-122"/>
              </a:rPr>
              <a:t>在</a:t>
            </a:r>
            <a:r>
              <a:rPr lang="zh-CN" altLang="zh-CN" sz="2400" kern="100" dirty="0">
                <a:latin typeface="+mn-ea"/>
                <a:cs typeface="宋体" panose="02010600030101010101" pitchFamily="2" charset="-122"/>
              </a:rPr>
              <a:t>“时间轴”面板中展开“最美乡村”文字图层的“变换”属性</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选择“位置”并点击“位置”属性前面</a:t>
            </a:r>
            <a:r>
              <a:rPr lang="zh-CN" altLang="zh-CN" sz="2400" kern="100" dirty="0" smtClean="0">
                <a:latin typeface="+mn-ea"/>
                <a:cs typeface="宋体" panose="02010600030101010101" pitchFamily="2" charset="-122"/>
              </a:rPr>
              <a:t>的</a:t>
            </a:r>
            <a:r>
              <a:rPr lang="en-US" altLang="zh-CN" sz="2400" kern="100" dirty="0" smtClean="0">
                <a:latin typeface="+mn-ea"/>
                <a:cs typeface="宋体" panose="02010600030101010101" pitchFamily="2" charset="-122"/>
              </a:rPr>
              <a:t>       </a:t>
            </a:r>
            <a:r>
              <a:rPr lang="zh-CN" altLang="zh-CN" sz="2400" dirty="0" smtClean="0">
                <a:latin typeface="+mn-ea"/>
              </a:rPr>
              <a:t>图</a:t>
            </a:r>
            <a:r>
              <a:rPr lang="zh-CN" altLang="zh-CN" sz="2400" dirty="0">
                <a:latin typeface="+mn-ea"/>
              </a:rPr>
              <a:t>标，在第</a:t>
            </a:r>
            <a:r>
              <a:rPr lang="en-US" altLang="zh-CN" sz="2400" dirty="0">
                <a:latin typeface="+mn-ea"/>
              </a:rPr>
              <a:t>0</a:t>
            </a:r>
            <a:r>
              <a:rPr lang="zh-CN" altLang="zh-CN" sz="2400" dirty="0">
                <a:latin typeface="+mn-ea"/>
              </a:rPr>
              <a:t>帧处将其“位置”设置为“</a:t>
            </a:r>
            <a:r>
              <a:rPr lang="en-US" altLang="zh-CN" sz="2400" dirty="0">
                <a:latin typeface="+mn-ea"/>
              </a:rPr>
              <a:t>-200</a:t>
            </a:r>
            <a:r>
              <a:rPr lang="zh-CN" altLang="zh-CN" sz="2400" dirty="0">
                <a:latin typeface="+mn-ea"/>
              </a:rPr>
              <a:t>，</a:t>
            </a:r>
            <a:r>
              <a:rPr lang="en-US" altLang="zh-CN" sz="2400" dirty="0">
                <a:latin typeface="+mn-ea"/>
              </a:rPr>
              <a:t>79</a:t>
            </a:r>
            <a:r>
              <a:rPr lang="zh-CN" altLang="zh-CN" sz="2400" dirty="0">
                <a:latin typeface="+mn-ea"/>
              </a:rPr>
              <a:t>”，如图</a:t>
            </a:r>
            <a:r>
              <a:rPr lang="en-US" altLang="zh-CN" sz="2400" dirty="0">
                <a:latin typeface="+mn-ea"/>
              </a:rPr>
              <a:t>2-9</a:t>
            </a:r>
            <a:r>
              <a:rPr lang="zh-CN" altLang="zh-CN" sz="2400" dirty="0">
                <a:latin typeface="+mn-ea"/>
              </a:rPr>
              <a:t>所示；在第</a:t>
            </a:r>
            <a:r>
              <a:rPr lang="en-US" altLang="zh-CN" sz="2400" dirty="0">
                <a:latin typeface="+mn-ea"/>
              </a:rPr>
              <a:t>6</a:t>
            </a:r>
            <a:r>
              <a:rPr lang="zh-CN" altLang="zh-CN" sz="2400" dirty="0">
                <a:latin typeface="+mn-ea"/>
              </a:rPr>
              <a:t>帧处将其“位置”设置为“</a:t>
            </a:r>
            <a:r>
              <a:rPr lang="en-US" altLang="zh-CN" sz="2400" dirty="0">
                <a:latin typeface="+mn-ea"/>
              </a:rPr>
              <a:t>53</a:t>
            </a:r>
            <a:r>
              <a:rPr lang="zh-CN" altLang="zh-CN" sz="2400" dirty="0">
                <a:latin typeface="+mn-ea"/>
              </a:rPr>
              <a:t>，</a:t>
            </a:r>
            <a:r>
              <a:rPr lang="en-US" altLang="zh-CN" sz="2400" dirty="0">
                <a:latin typeface="+mn-ea"/>
              </a:rPr>
              <a:t>79</a:t>
            </a:r>
            <a:r>
              <a:rPr lang="zh-CN" altLang="zh-CN" sz="2400" dirty="0">
                <a:latin typeface="+mn-ea"/>
              </a:rPr>
              <a:t>”，如图</a:t>
            </a:r>
            <a:r>
              <a:rPr lang="en-US" altLang="zh-CN" sz="2400" dirty="0">
                <a:latin typeface="+mn-ea"/>
              </a:rPr>
              <a:t>2-10</a:t>
            </a:r>
            <a:r>
              <a:rPr lang="zh-CN" altLang="zh-CN" sz="2400" dirty="0">
                <a:latin typeface="+mn-ea"/>
              </a:rPr>
              <a:t>所示</a:t>
            </a:r>
            <a:r>
              <a:rPr lang="zh-CN" altLang="zh-CN" sz="2400" dirty="0" smtClean="0">
                <a:latin typeface="+mn-ea"/>
              </a:rPr>
              <a:t>。</a:t>
            </a:r>
            <a:endParaRPr lang="zh-CN" altLang="zh-CN" sz="2400" dirty="0">
              <a:latin typeface="+mn-ea"/>
            </a:endParaRPr>
          </a:p>
        </p:txBody>
      </p:sp>
      <p:pic>
        <p:nvPicPr>
          <p:cNvPr id="14" name="图片 13"/>
          <p:cNvPicPr/>
          <p:nvPr/>
        </p:nvPicPr>
        <p:blipFill>
          <a:blip r:embed="rId3">
            <a:extLst>
              <a:ext uri="{28A0092B-C50C-407E-A947-70E740481C1C}">
                <a14:useLocalDpi xmlns:a14="http://schemas.microsoft.com/office/drawing/2010/main" val="0"/>
              </a:ext>
            </a:extLst>
          </a:blip>
          <a:stretch>
            <a:fillRect/>
          </a:stretch>
        </p:blipFill>
        <p:spPr>
          <a:xfrm>
            <a:off x="9846644" y="1583544"/>
            <a:ext cx="400247" cy="406259"/>
          </a:xfrm>
          <a:prstGeom prst="rect">
            <a:avLst/>
          </a:prstGeom>
        </p:spPr>
      </p:pic>
      <p:pic>
        <p:nvPicPr>
          <p:cNvPr id="15" name="图片 14"/>
          <p:cNvPicPr/>
          <p:nvPr/>
        </p:nvPicPr>
        <p:blipFill>
          <a:blip r:embed="rId4" cstate="print">
            <a:extLst>
              <a:ext uri="{28A0092B-C50C-407E-A947-70E740481C1C}">
                <a14:useLocalDpi xmlns:a14="http://schemas.microsoft.com/office/drawing/2010/main" val="0"/>
              </a:ext>
            </a:extLst>
          </a:blip>
          <a:srcRect/>
          <a:stretch>
            <a:fillRect/>
          </a:stretch>
        </p:blipFill>
        <p:spPr>
          <a:xfrm>
            <a:off x="2871533" y="3322558"/>
            <a:ext cx="8811914" cy="1392751"/>
          </a:xfrm>
          <a:prstGeom prst="rect">
            <a:avLst/>
          </a:prstGeom>
          <a:noFill/>
          <a:ln>
            <a:noFill/>
          </a:ln>
        </p:spPr>
      </p:pic>
      <p:sp>
        <p:nvSpPr>
          <p:cNvPr id="13" name="矩形 12"/>
          <p:cNvSpPr/>
          <p:nvPr/>
        </p:nvSpPr>
        <p:spPr>
          <a:xfrm>
            <a:off x="6482948" y="4506763"/>
            <a:ext cx="970137"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2-9</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7" name="图片 16"/>
          <p:cNvPicPr/>
          <p:nvPr/>
        </p:nvPicPr>
        <p:blipFill>
          <a:blip r:embed="rId5" cstate="print">
            <a:extLst>
              <a:ext uri="{28A0092B-C50C-407E-A947-70E740481C1C}">
                <a14:useLocalDpi xmlns:a14="http://schemas.microsoft.com/office/drawing/2010/main" val="0"/>
              </a:ext>
            </a:extLst>
          </a:blip>
          <a:srcRect/>
          <a:stretch>
            <a:fillRect/>
          </a:stretch>
        </p:blipFill>
        <p:spPr>
          <a:xfrm>
            <a:off x="2871533" y="5112152"/>
            <a:ext cx="8811914" cy="1416986"/>
          </a:xfrm>
          <a:prstGeom prst="rect">
            <a:avLst/>
          </a:prstGeom>
          <a:noFill/>
          <a:ln>
            <a:noFill/>
          </a:ln>
        </p:spPr>
      </p:pic>
      <p:sp>
        <p:nvSpPr>
          <p:cNvPr id="16" name="矩形 15"/>
          <p:cNvSpPr/>
          <p:nvPr/>
        </p:nvSpPr>
        <p:spPr>
          <a:xfrm>
            <a:off x="6790818" y="6418150"/>
            <a:ext cx="973344" cy="501932"/>
          </a:xfrm>
          <a:prstGeom prst="rect">
            <a:avLst/>
          </a:prstGeom>
        </p:spPr>
        <p:txBody>
          <a:bodyPr wrap="none">
            <a:spAutoFit/>
          </a:bodyPr>
          <a:lstStyle/>
          <a:p>
            <a:pPr algn="ctr">
              <a:lnSpc>
                <a:spcPct val="150000"/>
              </a:lnSpc>
              <a:spcAft>
                <a:spcPts val="0"/>
              </a:spcAft>
            </a:pPr>
            <a:r>
              <a:rPr lang="zh-CN" altLang="zh-CN" sz="2000" kern="100" dirty="0">
                <a:latin typeface="等线" panose="02010600030101010101" pitchFamily="2" charset="-122"/>
                <a:ea typeface="宋体" panose="02010600030101010101" pitchFamily="2" charset="-122"/>
                <a:cs typeface="宋体" panose="02010600030101010101" pitchFamily="2" charset="-122"/>
              </a:rPr>
              <a:t>图</a:t>
            </a:r>
            <a:r>
              <a:rPr lang="en-US" altLang="zh-CN" sz="2000" kern="100" dirty="0">
                <a:latin typeface="等线" panose="02010600030101010101" pitchFamily="2" charset="-122"/>
                <a:ea typeface="宋体" panose="02010600030101010101" pitchFamily="2" charset="-122"/>
                <a:cs typeface="宋体" panose="02010600030101010101" pitchFamily="2" charset="-122"/>
              </a:rPr>
              <a:t>2-10</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9" name="等腰三角形 18"/>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31812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6" name="组合 5"/>
          <p:cNvGrpSpPr/>
          <p:nvPr/>
        </p:nvGrpSpPr>
        <p:grpSpPr>
          <a:xfrm>
            <a:off x="2596945" y="1210717"/>
            <a:ext cx="9306297" cy="1372060"/>
            <a:chOff x="2596945" y="1066339"/>
            <a:chExt cx="9005643" cy="1038618"/>
          </a:xfrm>
        </p:grpSpPr>
        <p:sp>
          <p:nvSpPr>
            <p:cNvPr id="7" name="圆角矩形 6"/>
            <p:cNvSpPr/>
            <p:nvPr>
              <p:custDataLst>
                <p:tags r:id="rId1"/>
              </p:custDataLst>
            </p:nvPr>
          </p:nvSpPr>
          <p:spPr>
            <a:xfrm>
              <a:off x="2596945" y="1066339"/>
              <a:ext cx="9005643" cy="103861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8" name="矩形 7"/>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 name="矩形 8"/>
          <p:cNvSpPr/>
          <p:nvPr/>
        </p:nvSpPr>
        <p:spPr>
          <a:xfrm>
            <a:off x="2764659" y="1276648"/>
            <a:ext cx="8918788" cy="1135054"/>
          </a:xfrm>
          <a:prstGeom prst="rect">
            <a:avLst/>
          </a:prstGeom>
        </p:spPr>
        <p:txBody>
          <a:bodyPr wrap="square">
            <a:spAutoFit/>
          </a:bodyPr>
          <a:lstStyle/>
          <a:p>
            <a:pPr algn="just">
              <a:lnSpc>
                <a:spcPct val="150000"/>
              </a:lnSpc>
              <a:spcAft>
                <a:spcPts val="0"/>
              </a:spcAft>
            </a:pPr>
            <a:r>
              <a:rPr lang="zh-CN" altLang="zh-CN" sz="2400" kern="100" dirty="0">
                <a:latin typeface="+mn-ea"/>
                <a:cs typeface="宋体" panose="02010600030101010101" pitchFamily="2" charset="-122"/>
              </a:rPr>
              <a:t>步骤</a:t>
            </a:r>
            <a:r>
              <a:rPr lang="en-US" altLang="zh-CN" sz="2400" kern="100" dirty="0">
                <a:latin typeface="+mn-ea"/>
                <a:cs typeface="宋体" panose="02010600030101010101" pitchFamily="2" charset="-122"/>
              </a:rPr>
              <a:t>08</a:t>
            </a:r>
            <a:r>
              <a:rPr lang="zh-CN" altLang="zh-CN" sz="2400" kern="100" dirty="0">
                <a:latin typeface="+mn-ea"/>
                <a:cs typeface="宋体" panose="02010600030101010101" pitchFamily="2" charset="-122"/>
              </a:rPr>
              <a:t>：打开“最美乡村”图层后面的“运动模糊”按钮，确保“运动模糊”的总开关是点亮状态，如图</a:t>
            </a:r>
            <a:r>
              <a:rPr lang="en-US" altLang="zh-CN" sz="2400" kern="100" dirty="0">
                <a:latin typeface="+mn-ea"/>
                <a:cs typeface="宋体" panose="02010600030101010101" pitchFamily="2" charset="-122"/>
              </a:rPr>
              <a:t>2-11</a:t>
            </a:r>
            <a:r>
              <a:rPr lang="zh-CN" altLang="zh-CN" sz="2400" kern="100" dirty="0">
                <a:latin typeface="+mn-ea"/>
                <a:cs typeface="宋体" panose="02010600030101010101" pitchFamily="2" charset="-122"/>
              </a:rPr>
              <a:t>所示。 </a:t>
            </a:r>
            <a:endParaRPr lang="zh-CN" altLang="zh-CN" kern="100" dirty="0">
              <a:effectLst/>
              <a:latin typeface="+mn-ea"/>
              <a:cs typeface="Times New Roman" panose="02020603050405020304" pitchFamily="18" charset="0"/>
            </a:endParaRPr>
          </a:p>
        </p:txBody>
      </p:sp>
      <p:pic>
        <p:nvPicPr>
          <p:cNvPr id="10" name="图片 9"/>
          <p:cNvPicPr/>
          <p:nvPr/>
        </p:nvPicPr>
        <p:blipFill>
          <a:blip r:embed="rId3" cstate="print">
            <a:extLst>
              <a:ext uri="{28A0092B-C50C-407E-A947-70E740481C1C}">
                <a14:useLocalDpi xmlns:a14="http://schemas.microsoft.com/office/drawing/2010/main" val="0"/>
              </a:ext>
            </a:extLst>
          </a:blip>
          <a:srcRect/>
          <a:stretch>
            <a:fillRect/>
          </a:stretch>
        </p:blipFill>
        <p:spPr>
          <a:xfrm>
            <a:off x="3603225" y="2941820"/>
            <a:ext cx="7112902" cy="2384158"/>
          </a:xfrm>
          <a:prstGeom prst="rect">
            <a:avLst/>
          </a:prstGeom>
          <a:noFill/>
          <a:ln>
            <a:noFill/>
          </a:ln>
        </p:spPr>
      </p:pic>
      <p:sp>
        <p:nvSpPr>
          <p:cNvPr id="11" name="矩形 10"/>
          <p:cNvSpPr/>
          <p:nvPr/>
        </p:nvSpPr>
        <p:spPr>
          <a:xfrm>
            <a:off x="6412295" y="5350895"/>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2-11</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组合 12"/>
          <p:cNvGrpSpPr/>
          <p:nvPr/>
        </p:nvGrpSpPr>
        <p:grpSpPr>
          <a:xfrm>
            <a:off x="137116" y="1595724"/>
            <a:ext cx="2282233" cy="1127739"/>
            <a:chOff x="137116" y="1595724"/>
            <a:chExt cx="2282233" cy="1127739"/>
          </a:xfrm>
        </p:grpSpPr>
        <p:grpSp>
          <p:nvGrpSpPr>
            <p:cNvPr id="2" name="组合 1"/>
            <p:cNvGrpSpPr/>
            <p:nvPr/>
          </p:nvGrpSpPr>
          <p:grpSpPr>
            <a:xfrm>
              <a:off x="137116" y="1595724"/>
              <a:ext cx="2080947" cy="1127739"/>
              <a:chOff x="197436" y="1306286"/>
              <a:chExt cx="2080947" cy="1127739"/>
            </a:xfrm>
          </p:grpSpPr>
          <p:sp>
            <p:nvSpPr>
              <p:cNvPr id="3"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57866" y="1427982"/>
                <a:ext cx="1636237" cy="923330"/>
              </a:xfrm>
              <a:prstGeom prst="rect">
                <a:avLst/>
              </a:prstGeom>
              <a:noFill/>
            </p:spPr>
            <p:txBody>
              <a:bodyPr wrap="square" rtlCol="0">
                <a:spAutoFit/>
              </a:bodyPr>
              <a:lstStyle/>
              <a:p>
                <a:r>
                  <a:rPr lang="zh-CN" altLang="zh-CN" b="1" dirty="0">
                    <a:solidFill>
                      <a:schemeClr val="bg1"/>
                    </a:solidFill>
                  </a:rPr>
                  <a:t>课堂案例——最美乡村风光宣传</a:t>
                </a:r>
                <a:r>
                  <a:rPr lang="zh-CN" altLang="zh-CN" b="1" dirty="0" smtClean="0">
                    <a:solidFill>
                      <a:schemeClr val="bg1"/>
                    </a:solidFill>
                  </a:rPr>
                  <a:t>片</a:t>
                </a:r>
                <a:endParaRPr lang="zh-CN" altLang="zh-CN" dirty="0">
                  <a:solidFill>
                    <a:schemeClr val="bg1"/>
                  </a:solidFill>
                </a:endParaRPr>
              </a:p>
            </p:txBody>
          </p:sp>
        </p:grpSp>
        <p:sp>
          <p:nvSpPr>
            <p:cNvPr id="12" name="等腰三角形 11"/>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273854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p:cNvGrpSpPr/>
          <p:nvPr/>
        </p:nvGrpSpPr>
        <p:grpSpPr>
          <a:xfrm>
            <a:off x="2596945" y="1210717"/>
            <a:ext cx="9434634" cy="2977208"/>
            <a:chOff x="2596945" y="1066339"/>
            <a:chExt cx="9005643" cy="1038618"/>
          </a:xfrm>
        </p:grpSpPr>
        <p:sp>
          <p:nvSpPr>
            <p:cNvPr id="4" name="圆角矩形 3"/>
            <p:cNvSpPr/>
            <p:nvPr>
              <p:custDataLst>
                <p:tags r:id="rId1"/>
              </p:custDataLst>
            </p:nvPr>
          </p:nvSpPr>
          <p:spPr>
            <a:xfrm>
              <a:off x="2596945" y="1066339"/>
              <a:ext cx="9005643" cy="103861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 name="矩形 4"/>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6" name="组合 5"/>
          <p:cNvGrpSpPr/>
          <p:nvPr/>
        </p:nvGrpSpPr>
        <p:grpSpPr>
          <a:xfrm>
            <a:off x="137116" y="1595724"/>
            <a:ext cx="2282233" cy="1127739"/>
            <a:chOff x="137116" y="1595724"/>
            <a:chExt cx="2282233" cy="1127739"/>
          </a:xfrm>
        </p:grpSpPr>
        <p:grpSp>
          <p:nvGrpSpPr>
            <p:cNvPr id="7" name="组合 6"/>
            <p:cNvGrpSpPr/>
            <p:nvPr/>
          </p:nvGrpSpPr>
          <p:grpSpPr>
            <a:xfrm>
              <a:off x="137116" y="1595724"/>
              <a:ext cx="2080947" cy="1127739"/>
              <a:chOff x="197436" y="1306286"/>
              <a:chExt cx="2080947" cy="1127739"/>
            </a:xfrm>
          </p:grpSpPr>
          <p:sp>
            <p:nvSpPr>
              <p:cNvPr id="9"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57866" y="1427982"/>
                <a:ext cx="1636237" cy="923330"/>
              </a:xfrm>
              <a:prstGeom prst="rect">
                <a:avLst/>
              </a:prstGeom>
              <a:noFill/>
            </p:spPr>
            <p:txBody>
              <a:bodyPr wrap="square" rtlCol="0">
                <a:spAutoFit/>
              </a:bodyPr>
              <a:lstStyle/>
              <a:p>
                <a:r>
                  <a:rPr lang="zh-CN" altLang="zh-CN" b="1" dirty="0">
                    <a:solidFill>
                      <a:schemeClr val="bg1"/>
                    </a:solidFill>
                  </a:rPr>
                  <a:t>课堂案例——最美乡村风光宣传</a:t>
                </a:r>
                <a:r>
                  <a:rPr lang="zh-CN" altLang="zh-CN" b="1" dirty="0" smtClean="0">
                    <a:solidFill>
                      <a:schemeClr val="bg1"/>
                    </a:solidFill>
                  </a:rPr>
                  <a:t>片</a:t>
                </a:r>
                <a:endParaRPr lang="zh-CN" altLang="zh-CN" dirty="0">
                  <a:solidFill>
                    <a:schemeClr val="bg1"/>
                  </a:solidFill>
                </a:endParaRPr>
              </a:p>
            </p:txBody>
          </p:sp>
        </p:grpSp>
        <p:sp>
          <p:nvSpPr>
            <p:cNvPr id="8" name="等腰三角形 7"/>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2798231" y="1325603"/>
            <a:ext cx="9010522" cy="2862322"/>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：在菜单栏中执行“合成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添加到渲染队列”菜单命令，进行视频的输出工作，然后在“渲染队列”面板中单击“输出到”属性后边蓝色的“素材镜头”字样</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接着在打开的“将影片输出到”对话框中指定输出路径，最后单击“渲染”按钮，如图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2-12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所示，即可输出视频。</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p:cNvPicPr/>
          <p:nvPr/>
        </p:nvPicPr>
        <p:blipFill>
          <a:blip r:embed="rId3">
            <a:extLst>
              <a:ext uri="{28A0092B-C50C-407E-A947-70E740481C1C}">
                <a14:useLocalDpi xmlns:a14="http://schemas.microsoft.com/office/drawing/2010/main" val="0"/>
              </a:ext>
            </a:extLst>
          </a:blip>
          <a:srcRect/>
          <a:stretch>
            <a:fillRect/>
          </a:stretch>
        </p:blipFill>
        <p:spPr>
          <a:xfrm>
            <a:off x="4084486" y="4395579"/>
            <a:ext cx="6166419" cy="2085432"/>
          </a:xfrm>
          <a:prstGeom prst="rect">
            <a:avLst/>
          </a:prstGeom>
          <a:noFill/>
          <a:ln>
            <a:noFill/>
          </a:ln>
        </p:spPr>
      </p:pic>
      <p:sp>
        <p:nvSpPr>
          <p:cNvPr id="13" name="矩形 12"/>
          <p:cNvSpPr/>
          <p:nvPr/>
        </p:nvSpPr>
        <p:spPr>
          <a:xfrm>
            <a:off x="10266947" y="5221545"/>
            <a:ext cx="1168910" cy="461665"/>
          </a:xfrm>
          <a:prstGeom prst="rect">
            <a:avLst/>
          </a:prstGeom>
        </p:spPr>
        <p:txBody>
          <a:bodyPr wrap="none">
            <a:spAutoFit/>
          </a:bodyPr>
          <a:lstStyle/>
          <a:p>
            <a:r>
              <a:rPr lang="zh-CN" altLang="zh-CN" sz="2400" kern="100" dirty="0">
                <a:ea typeface="宋体" panose="02010600030101010101" pitchFamily="2" charset="-122"/>
                <a:cs typeface="宋体" panose="02010600030101010101" pitchFamily="2" charset="-122"/>
              </a:rPr>
              <a:t>图</a:t>
            </a:r>
            <a:r>
              <a:rPr lang="en-US" altLang="zh-CN" sz="2400" kern="100" dirty="0">
                <a:ea typeface="宋体" panose="02010600030101010101" pitchFamily="2" charset="-122"/>
                <a:cs typeface="宋体" panose="02010600030101010101" pitchFamily="2" charset="-122"/>
              </a:rPr>
              <a:t>2-12</a:t>
            </a:r>
            <a:endParaRPr lang="zh-CN" altLang="en-US" sz="2400" dirty="0"/>
          </a:p>
        </p:txBody>
      </p:sp>
    </p:spTree>
    <p:extLst>
      <p:ext uri="{BB962C8B-B14F-4D97-AF65-F5344CB8AC3E}">
        <p14:creationId xmlns:p14="http://schemas.microsoft.com/office/powerpoint/2010/main" val="37224425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596945" y="1210717"/>
            <a:ext cx="4750339" cy="5138221"/>
            <a:chOff x="2596945" y="1066339"/>
            <a:chExt cx="9051581" cy="903978"/>
          </a:xfrm>
        </p:grpSpPr>
        <p:sp>
          <p:nvSpPr>
            <p:cNvPr id="4" name="圆角矩形 3"/>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 name="矩形 4"/>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6" name="组合 5"/>
          <p:cNvGrpSpPr/>
          <p:nvPr/>
        </p:nvGrpSpPr>
        <p:grpSpPr>
          <a:xfrm>
            <a:off x="137116" y="1595724"/>
            <a:ext cx="2282233" cy="1127739"/>
            <a:chOff x="137116" y="1595724"/>
            <a:chExt cx="2282233" cy="1127739"/>
          </a:xfrm>
        </p:grpSpPr>
        <p:grpSp>
          <p:nvGrpSpPr>
            <p:cNvPr id="7" name="组合 6"/>
            <p:cNvGrpSpPr/>
            <p:nvPr/>
          </p:nvGrpSpPr>
          <p:grpSpPr>
            <a:xfrm>
              <a:off x="137116" y="1595724"/>
              <a:ext cx="2080947" cy="1127739"/>
              <a:chOff x="197436" y="1306286"/>
              <a:chExt cx="2080947" cy="1127739"/>
            </a:xfrm>
          </p:grpSpPr>
          <p:sp>
            <p:nvSpPr>
              <p:cNvPr id="9"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57866" y="1427982"/>
                <a:ext cx="1636237" cy="830997"/>
              </a:xfrm>
              <a:prstGeom prst="rect">
                <a:avLst/>
              </a:prstGeom>
              <a:noFill/>
            </p:spPr>
            <p:txBody>
              <a:bodyPr wrap="square" rtlCol="0">
                <a:spAutoFit/>
              </a:bodyPr>
              <a:lstStyle/>
              <a:p>
                <a:r>
                  <a:rPr lang="zh-CN" altLang="en-US" sz="2400" b="1" dirty="0">
                    <a:solidFill>
                      <a:schemeClr val="bg1"/>
                    </a:solidFill>
                  </a:rPr>
                  <a:t>一次</a:t>
                </a:r>
                <a:r>
                  <a:rPr lang="zh-CN" altLang="en-US" sz="2400" b="1" dirty="0" smtClean="0">
                    <a:solidFill>
                      <a:schemeClr val="bg1"/>
                    </a:solidFill>
                  </a:rPr>
                  <a:t>性导入素材</a:t>
                </a:r>
                <a:endParaRPr lang="zh-CN" altLang="zh-CN" sz="2400" dirty="0">
                  <a:solidFill>
                    <a:schemeClr val="bg1"/>
                  </a:solidFill>
                </a:endParaRPr>
              </a:p>
            </p:txBody>
          </p:sp>
        </p:grpSp>
        <p:sp>
          <p:nvSpPr>
            <p:cNvPr id="8" name="等腰三角形 7"/>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2798231" y="1270625"/>
            <a:ext cx="4228212" cy="5078313"/>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将素材导入“项目”面板中的方法有多种</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首先介绍单独导入素材的方法，执行“文件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导入</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文件”菜单命令或按快捷键</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Ctrl+I</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，打开“导入文件”对话框</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选择需要导入的素材，单击“导入”按钮，即可将素材导入“项目”面板中，如图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2-13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p:cNvPicPr/>
          <p:nvPr/>
        </p:nvPicPr>
        <p:blipFill>
          <a:blip r:embed="rId3" cstate="print">
            <a:extLst>
              <a:ext uri="{28A0092B-C50C-407E-A947-70E740481C1C}">
                <a14:useLocalDpi xmlns:a14="http://schemas.microsoft.com/office/drawing/2010/main" val="0"/>
              </a:ext>
            </a:extLst>
          </a:blip>
          <a:srcRect/>
          <a:stretch>
            <a:fillRect/>
          </a:stretch>
        </p:blipFill>
        <p:spPr>
          <a:xfrm>
            <a:off x="7726166" y="1270625"/>
            <a:ext cx="4177076" cy="3028094"/>
          </a:xfrm>
          <a:prstGeom prst="rect">
            <a:avLst/>
          </a:prstGeom>
          <a:noFill/>
          <a:ln>
            <a:noFill/>
          </a:ln>
        </p:spPr>
      </p:pic>
      <p:sp>
        <p:nvSpPr>
          <p:cNvPr id="13" name="矩形 12"/>
          <p:cNvSpPr/>
          <p:nvPr/>
        </p:nvSpPr>
        <p:spPr>
          <a:xfrm>
            <a:off x="8744933" y="4402753"/>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2-13</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949341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45071" y="569034"/>
            <a:ext cx="4750339" cy="5138221"/>
            <a:chOff x="2596945" y="1066339"/>
            <a:chExt cx="9051581" cy="903978"/>
          </a:xfrm>
        </p:grpSpPr>
        <p:sp>
          <p:nvSpPr>
            <p:cNvPr id="3" name="圆角矩形 2"/>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 name="矩形 3"/>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5" name="组合 4"/>
          <p:cNvGrpSpPr/>
          <p:nvPr/>
        </p:nvGrpSpPr>
        <p:grpSpPr>
          <a:xfrm>
            <a:off x="137116" y="1595724"/>
            <a:ext cx="2282233" cy="1127739"/>
            <a:chOff x="137116" y="1595724"/>
            <a:chExt cx="2282233" cy="1127739"/>
          </a:xfrm>
        </p:grpSpPr>
        <p:grpSp>
          <p:nvGrpSpPr>
            <p:cNvPr id="6" name="组合 5"/>
            <p:cNvGrpSpPr/>
            <p:nvPr/>
          </p:nvGrpSpPr>
          <p:grpSpPr>
            <a:xfrm>
              <a:off x="137116" y="1595724"/>
              <a:ext cx="2080947" cy="1127739"/>
              <a:chOff x="197436" y="1306286"/>
              <a:chExt cx="2080947" cy="1127739"/>
            </a:xfrm>
          </p:grpSpPr>
          <p:sp>
            <p:nvSpPr>
              <p:cNvPr id="8"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57866" y="1427982"/>
                <a:ext cx="1636237" cy="830997"/>
              </a:xfrm>
              <a:prstGeom prst="rect">
                <a:avLst/>
              </a:prstGeom>
              <a:noFill/>
            </p:spPr>
            <p:txBody>
              <a:bodyPr wrap="square" rtlCol="0">
                <a:spAutoFit/>
              </a:bodyPr>
              <a:lstStyle/>
              <a:p>
                <a:r>
                  <a:rPr lang="zh-CN" altLang="en-US" sz="2400" b="1" dirty="0">
                    <a:solidFill>
                      <a:schemeClr val="bg1"/>
                    </a:solidFill>
                  </a:rPr>
                  <a:t>一次</a:t>
                </a:r>
                <a:r>
                  <a:rPr lang="zh-CN" altLang="en-US" sz="2400" b="1" dirty="0" smtClean="0">
                    <a:solidFill>
                      <a:schemeClr val="bg1"/>
                    </a:solidFill>
                  </a:rPr>
                  <a:t>性导入素材</a:t>
                </a:r>
                <a:endParaRPr lang="zh-CN" altLang="zh-CN" sz="2400" dirty="0">
                  <a:solidFill>
                    <a:schemeClr val="bg1"/>
                  </a:solidFill>
                </a:endParaRPr>
              </a:p>
            </p:txBody>
          </p:sp>
        </p:grpSp>
        <p:sp>
          <p:nvSpPr>
            <p:cNvPr id="7" name="等腰三角形 6"/>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2798231" y="1197899"/>
            <a:ext cx="4413321" cy="3353803"/>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如果需要一次性导入多个的素材文件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可以配合使用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Ctrl</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键框选素材，在“项目”面板的空白区域单击鼠标右键，然后在弹出的菜单中执行“导入</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文件”命令也可以导入素材。</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p:cNvSpPr/>
          <p:nvPr/>
        </p:nvSpPr>
        <p:spPr>
          <a:xfrm>
            <a:off x="7966797" y="718561"/>
            <a:ext cx="3759982" cy="1754326"/>
          </a:xfrm>
          <a:prstGeom prst="rect">
            <a:avLst/>
          </a:prstGeom>
        </p:spPr>
        <p:txBody>
          <a:bodyPr wrap="square">
            <a:spAutoFit/>
          </a:bodyPr>
          <a:lstStyle/>
          <a:p>
            <a:pPr indent="304800" algn="just">
              <a:lnSpc>
                <a:spcPct val="150000"/>
              </a:lnSpc>
              <a:spcAft>
                <a:spcPts val="0"/>
              </a:spcAft>
            </a:pPr>
            <a:r>
              <a:rPr lang="zh-CN" altLang="zh-CN" sz="2400" b="1" kern="100" dirty="0">
                <a:solidFill>
                  <a:srgbClr val="FF0000"/>
                </a:solidFill>
                <a:latin typeface="+mn-ea"/>
                <a:cs typeface="宋体" panose="02010600030101010101" pitchFamily="2" charset="-122"/>
              </a:rPr>
              <a:t>技巧小贴士：</a:t>
            </a:r>
            <a:endParaRPr lang="zh-CN" altLang="zh-CN" kern="100" dirty="0">
              <a:solidFill>
                <a:srgbClr val="FF0000"/>
              </a:solidFill>
              <a:latin typeface="+mn-ea"/>
              <a:cs typeface="Times New Roman" panose="02020603050405020304" pitchFamily="18" charset="0"/>
            </a:endParaRPr>
          </a:p>
          <a:p>
            <a:r>
              <a:rPr lang="zh-CN" altLang="zh-CN" sz="2400" kern="100" dirty="0">
                <a:solidFill>
                  <a:srgbClr val="FF0000"/>
                </a:solidFill>
                <a:latin typeface="+mn-ea"/>
                <a:cs typeface="宋体" panose="02010600030101010101" pitchFamily="2" charset="-122"/>
              </a:rPr>
              <a:t>在“项目”面板的空白区域双击也可以打开“导入文件”对话框。</a:t>
            </a:r>
            <a:endParaRPr lang="zh-CN" altLang="en-US" sz="2400" dirty="0">
              <a:solidFill>
                <a:srgbClr val="FF0000"/>
              </a:solidFill>
              <a:latin typeface="+mn-ea"/>
            </a:endParaRPr>
          </a:p>
        </p:txBody>
      </p:sp>
    </p:spTree>
    <p:extLst>
      <p:ext uri="{BB962C8B-B14F-4D97-AF65-F5344CB8AC3E}">
        <p14:creationId xmlns:p14="http://schemas.microsoft.com/office/powerpoint/2010/main" val="15773079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45071" y="569034"/>
            <a:ext cx="4750339" cy="5138221"/>
            <a:chOff x="2596945" y="1066339"/>
            <a:chExt cx="9051581" cy="903978"/>
          </a:xfrm>
        </p:grpSpPr>
        <p:sp>
          <p:nvSpPr>
            <p:cNvPr id="3" name="圆角矩形 2"/>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 name="矩形 3"/>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5" name="组合 4"/>
          <p:cNvGrpSpPr/>
          <p:nvPr/>
        </p:nvGrpSpPr>
        <p:grpSpPr>
          <a:xfrm>
            <a:off x="137116" y="1595724"/>
            <a:ext cx="2282233" cy="1127739"/>
            <a:chOff x="137116" y="1595724"/>
            <a:chExt cx="2282233" cy="1127739"/>
          </a:xfrm>
        </p:grpSpPr>
        <p:grpSp>
          <p:nvGrpSpPr>
            <p:cNvPr id="6" name="组合 5"/>
            <p:cNvGrpSpPr/>
            <p:nvPr/>
          </p:nvGrpSpPr>
          <p:grpSpPr>
            <a:xfrm>
              <a:off x="137116" y="1595724"/>
              <a:ext cx="2080947" cy="1127739"/>
              <a:chOff x="197436" y="1306286"/>
              <a:chExt cx="2080947" cy="1127739"/>
            </a:xfrm>
          </p:grpSpPr>
          <p:sp>
            <p:nvSpPr>
              <p:cNvPr id="8"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57866" y="1427982"/>
                <a:ext cx="1636237" cy="830997"/>
              </a:xfrm>
              <a:prstGeom prst="rect">
                <a:avLst/>
              </a:prstGeom>
              <a:noFill/>
            </p:spPr>
            <p:txBody>
              <a:bodyPr wrap="square" rtlCol="0">
                <a:spAutoFit/>
              </a:bodyPr>
              <a:lstStyle/>
              <a:p>
                <a:r>
                  <a:rPr lang="zh-CN" altLang="en-US" sz="2400" b="1" dirty="0">
                    <a:solidFill>
                      <a:schemeClr val="bg1"/>
                    </a:solidFill>
                  </a:rPr>
                  <a:t>连续导</a:t>
                </a:r>
                <a:r>
                  <a:rPr lang="zh-CN" altLang="en-US" sz="2400" b="1" dirty="0" smtClean="0">
                    <a:solidFill>
                      <a:schemeClr val="bg1"/>
                    </a:solidFill>
                  </a:rPr>
                  <a:t>入素材</a:t>
                </a:r>
                <a:endParaRPr lang="zh-CN" altLang="zh-CN" sz="2400" dirty="0">
                  <a:solidFill>
                    <a:schemeClr val="bg1"/>
                  </a:solidFill>
                </a:endParaRPr>
              </a:p>
            </p:txBody>
          </p:sp>
        </p:grpSp>
        <p:sp>
          <p:nvSpPr>
            <p:cNvPr id="7" name="等腰三角形 6"/>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2846357" y="855982"/>
            <a:ext cx="4228211" cy="3970318"/>
          </a:xfrm>
          <a:prstGeom prst="rect">
            <a:avLst/>
          </a:prstGeom>
        </p:spPr>
        <p:txBody>
          <a:bodyPr wrap="square">
            <a:spAutoFit/>
          </a:bodyPr>
          <a:lstStyle/>
          <a:p>
            <a:pPr indent="304800" algn="just">
              <a:lnSpc>
                <a:spcPct val="150000"/>
              </a:lnSpc>
              <a:spcAft>
                <a:spcPts val="0"/>
              </a:spcAft>
            </a:pPr>
            <a:r>
              <a:rPr lang="zh-CN" altLang="zh-CN" sz="2400" kern="100" dirty="0">
                <a:latin typeface="+mn-ea"/>
                <a:cs typeface="宋体" panose="02010600030101010101" pitchFamily="2" charset="-122"/>
              </a:rPr>
              <a:t>执行“文件</a:t>
            </a:r>
            <a:r>
              <a:rPr lang="en-US" altLang="zh-CN" sz="2400" kern="100" dirty="0">
                <a:latin typeface="+mn-ea"/>
                <a:cs typeface="宋体" panose="02010600030101010101" pitchFamily="2" charset="-122"/>
              </a:rPr>
              <a:t>&gt;</a:t>
            </a:r>
            <a:r>
              <a:rPr lang="zh-CN" altLang="zh-CN" sz="2400" kern="100" dirty="0">
                <a:latin typeface="+mn-ea"/>
                <a:cs typeface="宋体" panose="02010600030101010101" pitchFamily="2" charset="-122"/>
              </a:rPr>
              <a:t>导入</a:t>
            </a:r>
            <a:r>
              <a:rPr lang="en-US" altLang="zh-CN" sz="2400" kern="100" dirty="0">
                <a:latin typeface="+mn-ea"/>
                <a:cs typeface="宋体" panose="02010600030101010101" pitchFamily="2" charset="-122"/>
              </a:rPr>
              <a:t>&gt;</a:t>
            </a:r>
            <a:r>
              <a:rPr lang="zh-CN" altLang="zh-CN" sz="2400" kern="100" dirty="0">
                <a:latin typeface="+mn-ea"/>
                <a:cs typeface="宋体" panose="02010600030101010101" pitchFamily="2" charset="-122"/>
              </a:rPr>
              <a:t>多个文件”菜单命令或按快捷键</a:t>
            </a:r>
            <a:r>
              <a:rPr lang="en-US" altLang="zh-CN" sz="2400" kern="100" dirty="0">
                <a:latin typeface="+mn-ea"/>
                <a:cs typeface="宋体" panose="02010600030101010101" pitchFamily="2" charset="-122"/>
              </a:rPr>
              <a:t>Ctrl+Alt+l</a:t>
            </a:r>
            <a:r>
              <a:rPr lang="zh-CN" altLang="zh-CN" sz="2400" kern="100" dirty="0">
                <a:latin typeface="+mn-ea"/>
                <a:cs typeface="宋体" panose="02010600030101010101" pitchFamily="2" charset="-122"/>
              </a:rPr>
              <a:t>，打开“导入多个文件”对话框，选择需要导入的单个或多个素材，接着单击“导入”按钮即可导入素材，如图</a:t>
            </a:r>
            <a:r>
              <a:rPr lang="en-US" altLang="zh-CN" sz="2400" kern="100" dirty="0">
                <a:latin typeface="+mn-ea"/>
                <a:cs typeface="宋体" panose="02010600030101010101" pitchFamily="2" charset="-122"/>
              </a:rPr>
              <a:t>2-14</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1" name="图片 10"/>
          <p:cNvPicPr/>
          <p:nvPr/>
        </p:nvPicPr>
        <p:blipFill>
          <a:blip r:embed="rId3" cstate="print">
            <a:extLst>
              <a:ext uri="{28A0092B-C50C-407E-A947-70E740481C1C}">
                <a14:useLocalDpi xmlns:a14="http://schemas.microsoft.com/office/drawing/2010/main" val="0"/>
              </a:ext>
            </a:extLst>
          </a:blip>
          <a:srcRect/>
          <a:stretch>
            <a:fillRect/>
          </a:stretch>
        </p:blipFill>
        <p:spPr>
          <a:xfrm>
            <a:off x="7596696" y="855982"/>
            <a:ext cx="4306546" cy="2833702"/>
          </a:xfrm>
          <a:prstGeom prst="rect">
            <a:avLst/>
          </a:prstGeom>
          <a:noFill/>
          <a:ln>
            <a:noFill/>
          </a:ln>
        </p:spPr>
      </p:pic>
      <p:sp>
        <p:nvSpPr>
          <p:cNvPr id="12" name="矩形 11"/>
          <p:cNvSpPr/>
          <p:nvPr/>
        </p:nvSpPr>
        <p:spPr>
          <a:xfrm>
            <a:off x="8821514" y="3728986"/>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2-14</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3" name="矩形 12"/>
          <p:cNvSpPr/>
          <p:nvPr/>
        </p:nvSpPr>
        <p:spPr>
          <a:xfrm>
            <a:off x="7511522" y="4312800"/>
            <a:ext cx="4680478" cy="2123658"/>
          </a:xfrm>
          <a:prstGeom prst="rect">
            <a:avLst/>
          </a:prstGeom>
        </p:spPr>
        <p:txBody>
          <a:bodyPr wrap="square">
            <a:spAutoFit/>
          </a:bodyPr>
          <a:lstStyle/>
          <a:p>
            <a:pPr indent="304800" algn="just">
              <a:lnSpc>
                <a:spcPct val="150000"/>
              </a:lnSpc>
              <a:spcAft>
                <a:spcPts val="0"/>
              </a:spcAft>
            </a:pPr>
            <a:r>
              <a:rPr lang="zh-CN" altLang="zh-CN" sz="2400" b="1"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 </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在“项目”面板的空白区域单击鼠标右键，然后在弹出的菜单中执行“导入</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多个文件”命令，也可以连续导入素材。</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66897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57250"/>
            <a:ext cx="1415772" cy="461665"/>
          </a:xfrm>
          <a:prstGeom prst="rect">
            <a:avLst/>
          </a:prstGeom>
          <a:noFill/>
        </p:spPr>
        <p:txBody>
          <a:bodyPr wrap="none" rtlCol="0">
            <a:spAutoFit/>
          </a:bodyPr>
          <a:lstStyle/>
          <a:p>
            <a:pPr algn="ctr"/>
            <a:r>
              <a:rPr lang="zh-CN" altLang="en-US" sz="2400" b="1" dirty="0">
                <a:solidFill>
                  <a:schemeClr val="bg1"/>
                </a:solidFill>
              </a:rPr>
              <a:t>本章导读</a:t>
            </a:r>
          </a:p>
        </p:txBody>
      </p:sp>
      <p:sp>
        <p:nvSpPr>
          <p:cNvPr id="6" name="文本框 5"/>
          <p:cNvSpPr txBox="1"/>
          <p:nvPr>
            <p:custDataLst>
              <p:tags r:id="rId2"/>
            </p:custDataLst>
          </p:nvPr>
        </p:nvSpPr>
        <p:spPr>
          <a:xfrm>
            <a:off x="501789" y="2027709"/>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学习目标</a:t>
            </a:r>
          </a:p>
        </p:txBody>
      </p:sp>
      <p:sp>
        <p:nvSpPr>
          <p:cNvPr id="55" name="等腰三角形 54"/>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838298" y="395021"/>
            <a:ext cx="8961120" cy="60057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53027" y="452052"/>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5"/>
            </p:custDataLst>
          </p:nvPr>
        </p:nvSpPr>
        <p:spPr bwMode="auto">
          <a:xfrm rot="10800000">
            <a:off x="11183798" y="5799875"/>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349562" y="940016"/>
            <a:ext cx="8449855" cy="6032421"/>
          </a:xfrm>
          <a:prstGeom prst="rect">
            <a:avLst/>
          </a:prstGeom>
          <a:noFill/>
        </p:spPr>
        <p:txBody>
          <a:bodyPr wrap="square" rtlCol="0">
            <a:spAutoFit/>
          </a:bodyPr>
          <a:lstStyle/>
          <a:p>
            <a:r>
              <a:rPr lang="zh-CN" altLang="zh-CN" sz="3200" dirty="0">
                <a:latin typeface="+mn-ea"/>
              </a:rPr>
              <a:t>第一章我们已经基本掌握了</a:t>
            </a:r>
            <a:r>
              <a:rPr lang="en-US" altLang="zh-CN" sz="3200" dirty="0">
                <a:latin typeface="+mn-ea"/>
              </a:rPr>
              <a:t>After Effects 2022</a:t>
            </a:r>
            <a:r>
              <a:rPr lang="zh-CN" altLang="zh-CN" sz="3200" dirty="0">
                <a:latin typeface="+mn-ea"/>
              </a:rPr>
              <a:t>软件的界面知识和基础操作，这为接下来的学习打下坚实的基础。本章节我们将从</a:t>
            </a:r>
            <a:r>
              <a:rPr lang="en-US" altLang="zh-CN" sz="3200" dirty="0">
                <a:latin typeface="+mn-ea"/>
              </a:rPr>
              <a:t>After Effects 2022</a:t>
            </a:r>
            <a:r>
              <a:rPr lang="zh-CN" altLang="zh-CN" sz="3200" dirty="0">
                <a:latin typeface="+mn-ea"/>
              </a:rPr>
              <a:t>的学习方法以及基本工作流程讲起，遵循工作流程既可以提高工作效率，又可以避免—些错误和麻烦，这是初学者在踏入影视工作领域中必须要掌握的基本知识。</a:t>
            </a:r>
          </a:p>
          <a:p>
            <a:r>
              <a:rPr lang="zh-CN" altLang="zh-CN" sz="3200" dirty="0">
                <a:latin typeface="+mn-ea"/>
              </a:rPr>
              <a:t>影视后期制作注重实践与应用，除了熟练运用</a:t>
            </a:r>
            <a:r>
              <a:rPr lang="en-US" altLang="zh-CN" sz="3200" dirty="0">
                <a:latin typeface="+mn-ea"/>
              </a:rPr>
              <a:t>After Effects 2022</a:t>
            </a:r>
            <a:r>
              <a:rPr lang="zh-CN" altLang="zh-CN" sz="3200" dirty="0">
                <a:latin typeface="+mn-ea"/>
              </a:rPr>
              <a:t>的软件操作之外，更重要的是懂得如何在实际项目中运用这些技巧。</a:t>
            </a:r>
          </a:p>
          <a:p>
            <a:pPr>
              <a:lnSpc>
                <a:spcPct val="150000"/>
              </a:lnSpc>
            </a:pPr>
            <a:endParaRPr lang="zh-CN" altLang="zh-CN" sz="4400" dirty="0"/>
          </a:p>
        </p:txBody>
      </p:sp>
    </p:spTree>
    <p:custDataLst>
      <p:tags r:id="rId1"/>
    </p:custDataLst>
    <p:extLst>
      <p:ext uri="{BB962C8B-B14F-4D97-AF65-F5344CB8AC3E}">
        <p14:creationId xmlns:p14="http://schemas.microsoft.com/office/powerpoint/2010/main" val="28419892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45071" y="569034"/>
            <a:ext cx="9306297" cy="5138221"/>
            <a:chOff x="2596945" y="1066339"/>
            <a:chExt cx="9051581" cy="903978"/>
          </a:xfrm>
        </p:grpSpPr>
        <p:sp>
          <p:nvSpPr>
            <p:cNvPr id="3" name="圆角矩形 2"/>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 name="矩形 3"/>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5" name="组合 4"/>
          <p:cNvGrpSpPr/>
          <p:nvPr/>
        </p:nvGrpSpPr>
        <p:grpSpPr>
          <a:xfrm>
            <a:off x="137116" y="1595724"/>
            <a:ext cx="2282233" cy="1127739"/>
            <a:chOff x="137116" y="1595724"/>
            <a:chExt cx="2282233" cy="1127739"/>
          </a:xfrm>
        </p:grpSpPr>
        <p:grpSp>
          <p:nvGrpSpPr>
            <p:cNvPr id="6" name="组合 5"/>
            <p:cNvGrpSpPr/>
            <p:nvPr/>
          </p:nvGrpSpPr>
          <p:grpSpPr>
            <a:xfrm>
              <a:off x="137116" y="1595724"/>
              <a:ext cx="2080947" cy="1127739"/>
              <a:chOff x="197436" y="1306286"/>
              <a:chExt cx="2080947" cy="1127739"/>
            </a:xfrm>
          </p:grpSpPr>
          <p:sp>
            <p:nvSpPr>
              <p:cNvPr id="8"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57866" y="1427982"/>
                <a:ext cx="1636237" cy="830997"/>
              </a:xfrm>
              <a:prstGeom prst="rect">
                <a:avLst/>
              </a:prstGeom>
              <a:noFill/>
            </p:spPr>
            <p:txBody>
              <a:bodyPr wrap="square" rtlCol="0">
                <a:spAutoFit/>
              </a:bodyPr>
              <a:lstStyle/>
              <a:p>
                <a:r>
                  <a:rPr lang="zh-CN" altLang="en-US" sz="2400" b="1" dirty="0">
                    <a:solidFill>
                      <a:schemeClr val="bg1"/>
                    </a:solidFill>
                  </a:rPr>
                  <a:t>连续导</a:t>
                </a:r>
                <a:r>
                  <a:rPr lang="zh-CN" altLang="en-US" sz="2400" b="1" dirty="0" smtClean="0">
                    <a:solidFill>
                      <a:schemeClr val="bg1"/>
                    </a:solidFill>
                  </a:rPr>
                  <a:t>入素材</a:t>
                </a:r>
                <a:endParaRPr lang="zh-CN" altLang="zh-CN" sz="2400" dirty="0">
                  <a:solidFill>
                    <a:schemeClr val="bg1"/>
                  </a:solidFill>
                </a:endParaRPr>
              </a:p>
            </p:txBody>
          </p:sp>
        </p:grpSp>
        <p:sp>
          <p:nvSpPr>
            <p:cNvPr id="7" name="等腰三角形 6"/>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2940322" y="1015303"/>
            <a:ext cx="8745135" cy="4524315"/>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从图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2-13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和图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2-14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中不难发现这两种导入素材的方式的差别，图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2-13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中显示的是“导入”和“取消”按钮，也就是说在导入素材的时候只能一次性完成，选好素材后单击“导入”按钮即可导入素材。</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而图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2-14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中显示的是“导入”和“完成”按钮，选好素材后单击“导入”按钮即可导入素材，但是“导入多个文件”对话框不会关闭，此时还可以继续导入其他素材，只有单击“完成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”按钮后才能完成导入操作。</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8889191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738101" y="572028"/>
            <a:ext cx="9274213" cy="1979382"/>
            <a:chOff x="2596945" y="1066339"/>
            <a:chExt cx="9051581" cy="903978"/>
          </a:xfrm>
        </p:grpSpPr>
        <p:sp>
          <p:nvSpPr>
            <p:cNvPr id="9" name="圆角矩形 8"/>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0" name="矩形 9"/>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57866" y="1427982"/>
                <a:ext cx="1820517" cy="830997"/>
              </a:xfrm>
              <a:prstGeom prst="rect">
                <a:avLst/>
              </a:prstGeom>
              <a:noFill/>
            </p:spPr>
            <p:txBody>
              <a:bodyPr wrap="square" rtlCol="0">
                <a:spAutoFit/>
              </a:bodyPr>
              <a:lstStyle/>
              <a:p>
                <a:r>
                  <a:rPr lang="zh-CN" altLang="en-US" sz="2400" b="1" dirty="0" smtClean="0">
                    <a:solidFill>
                      <a:schemeClr val="bg1"/>
                    </a:solidFill>
                  </a:rPr>
                  <a:t>以拖拽方式导入素材</a:t>
                </a:r>
                <a:endParaRPr lang="zh-CN" altLang="zh-CN" sz="24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3096125" y="911830"/>
            <a:ext cx="8558163" cy="1261884"/>
          </a:xfrm>
          <a:prstGeom prst="rect">
            <a:avLst/>
          </a:prstGeom>
        </p:spPr>
        <p:txBody>
          <a:bodyPr wrap="square">
            <a:spAutoFit/>
          </a:bodyPr>
          <a:lstStyle/>
          <a:p>
            <a:r>
              <a:rPr lang="en-US" altLang="zh-CN" sz="2800" kern="100" dirty="0">
                <a:latin typeface="宋体" panose="02010600030101010101" pitchFamily="2" charset="-122"/>
                <a:ea typeface="等线" panose="02010600030101010101" pitchFamily="2" charset="-122"/>
                <a:cs typeface="宋体" panose="02010600030101010101" pitchFamily="2" charset="-122"/>
              </a:rPr>
              <a:t> </a:t>
            </a:r>
            <a:r>
              <a:rPr lang="zh-CN" altLang="zh-CN" sz="2400" kern="100" dirty="0">
                <a:latin typeface="+mn-ea"/>
                <a:cs typeface="宋体" panose="02010600030101010101" pitchFamily="2" charset="-122"/>
              </a:rPr>
              <a:t>在</a:t>
            </a:r>
            <a:r>
              <a:rPr lang="en-US" altLang="zh-CN" sz="2400" kern="100" dirty="0">
                <a:latin typeface="+mn-ea"/>
                <a:cs typeface="宋体" panose="02010600030101010101" pitchFamily="2" charset="-122"/>
              </a:rPr>
              <a:t>Windows</a:t>
            </a:r>
            <a:r>
              <a:rPr lang="zh-CN" altLang="zh-CN" sz="2400" kern="100" dirty="0">
                <a:latin typeface="+mn-ea"/>
                <a:cs typeface="宋体" panose="02010600030101010101" pitchFamily="2" charset="-122"/>
              </a:rPr>
              <a:t>系统资源管理器中，选择需要导入的素材文件或文件夹，然后将其直接拖拽到“项目”面板中，即可完成导入素材的操作，如图</a:t>
            </a:r>
            <a:r>
              <a:rPr lang="en-US" altLang="zh-CN" sz="2400" kern="100" dirty="0">
                <a:latin typeface="+mn-ea"/>
                <a:cs typeface="宋体" panose="02010600030101010101" pitchFamily="2" charset="-122"/>
              </a:rPr>
              <a:t>2-15</a:t>
            </a:r>
            <a:r>
              <a:rPr lang="zh-CN" altLang="zh-CN" sz="2400" kern="100" dirty="0">
                <a:latin typeface="+mn-ea"/>
                <a:cs typeface="宋体" panose="02010600030101010101" pitchFamily="2" charset="-122"/>
              </a:rPr>
              <a:t>所示。</a:t>
            </a:r>
            <a:endParaRPr lang="zh-CN" altLang="en-US" sz="2400" dirty="0">
              <a:latin typeface="+mn-ea"/>
            </a:endParaRPr>
          </a:p>
        </p:txBody>
      </p:sp>
      <p:pic>
        <p:nvPicPr>
          <p:cNvPr id="12" name="图片 11"/>
          <p:cNvPicPr/>
          <p:nvPr/>
        </p:nvPicPr>
        <p:blipFill>
          <a:blip r:embed="rId3" cstate="print">
            <a:extLst>
              <a:ext uri="{28A0092B-C50C-407E-A947-70E740481C1C}">
                <a14:useLocalDpi xmlns:a14="http://schemas.microsoft.com/office/drawing/2010/main" val="0"/>
              </a:ext>
            </a:extLst>
          </a:blip>
          <a:srcRect/>
          <a:stretch>
            <a:fillRect/>
          </a:stretch>
        </p:blipFill>
        <p:spPr>
          <a:xfrm>
            <a:off x="2738100" y="3051818"/>
            <a:ext cx="5844425" cy="3381066"/>
          </a:xfrm>
          <a:prstGeom prst="rect">
            <a:avLst/>
          </a:prstGeom>
          <a:noFill/>
          <a:ln>
            <a:noFill/>
          </a:ln>
        </p:spPr>
      </p:pic>
      <p:sp>
        <p:nvSpPr>
          <p:cNvPr id="13" name="矩形 12"/>
          <p:cNvSpPr/>
          <p:nvPr/>
        </p:nvSpPr>
        <p:spPr>
          <a:xfrm>
            <a:off x="8327839" y="4488435"/>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2-15</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419858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37116" y="873833"/>
            <a:ext cx="2282233" cy="1127739"/>
            <a:chOff x="137116" y="1595724"/>
            <a:chExt cx="2282233" cy="1127739"/>
          </a:xfrm>
        </p:grpSpPr>
        <p:grpSp>
          <p:nvGrpSpPr>
            <p:cNvPr id="6" name="组合 5"/>
            <p:cNvGrpSpPr/>
            <p:nvPr/>
          </p:nvGrpSpPr>
          <p:grpSpPr>
            <a:xfrm>
              <a:off x="137116" y="1595724"/>
              <a:ext cx="2080947" cy="1127739"/>
              <a:chOff x="197436" y="1306286"/>
              <a:chExt cx="2080947" cy="1127739"/>
            </a:xfrm>
          </p:grpSpPr>
          <p:sp>
            <p:nvSpPr>
              <p:cNvPr id="8"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57866" y="1427982"/>
                <a:ext cx="1820517" cy="830997"/>
              </a:xfrm>
              <a:prstGeom prst="rect">
                <a:avLst/>
              </a:prstGeom>
              <a:noFill/>
            </p:spPr>
            <p:txBody>
              <a:bodyPr wrap="square" rtlCol="0">
                <a:spAutoFit/>
              </a:bodyPr>
              <a:lstStyle/>
              <a:p>
                <a:r>
                  <a:rPr lang="zh-CN" altLang="en-US" sz="2400" b="1" dirty="0" smtClean="0">
                    <a:solidFill>
                      <a:schemeClr val="bg1"/>
                    </a:solidFill>
                  </a:rPr>
                  <a:t>以拖拽方式导入素材</a:t>
                </a:r>
                <a:endParaRPr lang="zh-CN" altLang="zh-CN" sz="2400" dirty="0">
                  <a:solidFill>
                    <a:schemeClr val="bg1"/>
                  </a:solidFill>
                </a:endParaRPr>
              </a:p>
            </p:txBody>
          </p:sp>
        </p:grpSp>
        <p:sp>
          <p:nvSpPr>
            <p:cNvPr id="7" name="等腰三角形 6"/>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2738101" y="572027"/>
            <a:ext cx="3422067" cy="5411677"/>
            <a:chOff x="2738101" y="572027"/>
            <a:chExt cx="3422067" cy="5411677"/>
          </a:xfrm>
        </p:grpSpPr>
        <p:grpSp>
          <p:nvGrpSpPr>
            <p:cNvPr id="2" name="组合 1"/>
            <p:cNvGrpSpPr/>
            <p:nvPr/>
          </p:nvGrpSpPr>
          <p:grpSpPr>
            <a:xfrm>
              <a:off x="2738101" y="572027"/>
              <a:ext cx="3422067" cy="5411677"/>
              <a:chOff x="2596945" y="1066339"/>
              <a:chExt cx="9051581" cy="903978"/>
            </a:xfrm>
          </p:grpSpPr>
          <p:sp>
            <p:nvSpPr>
              <p:cNvPr id="3" name="圆角矩形 2"/>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 name="矩形 3"/>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0" name="矩形 9"/>
            <p:cNvSpPr/>
            <p:nvPr/>
          </p:nvSpPr>
          <p:spPr>
            <a:xfrm>
              <a:off x="2799459" y="995529"/>
              <a:ext cx="3262930" cy="3907801"/>
            </a:xfrm>
            <a:prstGeom prst="rect">
              <a:avLst/>
            </a:prstGeom>
          </p:spPr>
          <p:txBody>
            <a:bodyPr wrap="square">
              <a:spAutoFit/>
            </a:bodyPr>
            <a:lstStyle/>
            <a:p>
              <a:pPr indent="1524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Windows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系统资源管理器中，选择需要导入的素材文件或文件夹，然后将其直接拖拽到“项目”面板中，即可完成导入素材的操作，如图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2-15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2" name="图片 11"/>
          <p:cNvPicPr/>
          <p:nvPr/>
        </p:nvPicPr>
        <p:blipFill>
          <a:blip r:embed="rId3" cstate="print">
            <a:extLst>
              <a:ext uri="{28A0092B-C50C-407E-A947-70E740481C1C}">
                <a14:useLocalDpi xmlns:a14="http://schemas.microsoft.com/office/drawing/2010/main" val="0"/>
              </a:ext>
            </a:extLst>
          </a:blip>
          <a:srcRect/>
          <a:stretch>
            <a:fillRect/>
          </a:stretch>
        </p:blipFill>
        <p:spPr>
          <a:xfrm>
            <a:off x="6478920" y="873833"/>
            <a:ext cx="5351373" cy="2996112"/>
          </a:xfrm>
          <a:prstGeom prst="rect">
            <a:avLst/>
          </a:prstGeom>
          <a:noFill/>
          <a:ln>
            <a:noFill/>
          </a:ln>
        </p:spPr>
      </p:pic>
      <p:sp>
        <p:nvSpPr>
          <p:cNvPr id="13" name="矩形 12"/>
          <p:cNvSpPr/>
          <p:nvPr/>
        </p:nvSpPr>
        <p:spPr>
          <a:xfrm>
            <a:off x="8103249" y="4082622"/>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2-15</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02953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57866" y="1427982"/>
                <a:ext cx="1820517" cy="830997"/>
              </a:xfrm>
              <a:prstGeom prst="rect">
                <a:avLst/>
              </a:prstGeom>
              <a:noFill/>
            </p:spPr>
            <p:txBody>
              <a:bodyPr wrap="square" rtlCol="0">
                <a:spAutoFit/>
              </a:bodyPr>
              <a:lstStyle/>
              <a:p>
                <a:r>
                  <a:rPr lang="zh-CN" altLang="en-US" sz="2400" b="1" dirty="0" smtClean="0">
                    <a:solidFill>
                      <a:schemeClr val="bg1"/>
                    </a:solidFill>
                  </a:rPr>
                  <a:t>以拖拽方式导入素材</a:t>
                </a:r>
                <a:endParaRPr lang="zh-CN" altLang="zh-CN" sz="24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2673933" y="572027"/>
            <a:ext cx="4833773" cy="5934117"/>
            <a:chOff x="2596945" y="1066339"/>
            <a:chExt cx="9051581" cy="903978"/>
          </a:xfrm>
        </p:grpSpPr>
        <p:sp>
          <p:nvSpPr>
            <p:cNvPr id="10" name="圆角矩形 9"/>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1" name="矩形 10"/>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783417" y="665287"/>
            <a:ext cx="4355320" cy="5632311"/>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需要注意的是，如果通过执行“文件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Bridge</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中浏览”菜单命令的方式来浏览素材，那么也可以用双击素材的方法直接把素材导入“项目”面板。</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在“导入文件”对话框中选择要导入的素材，勾选序列选项，单击“导入”接钮，这样就可以以序列的方式导入素材，如图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2-16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3" name="图片 12"/>
          <p:cNvPicPr/>
          <p:nvPr/>
        </p:nvPicPr>
        <p:blipFill>
          <a:blip r:embed="rId3" cstate="print">
            <a:extLst>
              <a:ext uri="{28A0092B-C50C-407E-A947-70E740481C1C}">
                <a14:useLocalDpi xmlns:a14="http://schemas.microsoft.com/office/drawing/2010/main" val="0"/>
              </a:ext>
            </a:extLst>
          </a:blip>
          <a:srcRect/>
          <a:stretch>
            <a:fillRect/>
          </a:stretch>
        </p:blipFill>
        <p:spPr>
          <a:xfrm>
            <a:off x="7963575" y="995529"/>
            <a:ext cx="4019877" cy="3095208"/>
          </a:xfrm>
          <a:prstGeom prst="rect">
            <a:avLst/>
          </a:prstGeom>
          <a:noFill/>
          <a:ln>
            <a:noFill/>
          </a:ln>
        </p:spPr>
      </p:pic>
      <p:sp>
        <p:nvSpPr>
          <p:cNvPr id="14" name="矩形 13"/>
          <p:cNvSpPr/>
          <p:nvPr/>
        </p:nvSpPr>
        <p:spPr>
          <a:xfrm>
            <a:off x="9065776" y="4192131"/>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2-16</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220731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57866" y="1427982"/>
                <a:ext cx="1820517" cy="830997"/>
              </a:xfrm>
              <a:prstGeom prst="rect">
                <a:avLst/>
              </a:prstGeom>
              <a:noFill/>
            </p:spPr>
            <p:txBody>
              <a:bodyPr wrap="square" rtlCol="0">
                <a:spAutoFit/>
              </a:bodyPr>
              <a:lstStyle/>
              <a:p>
                <a:r>
                  <a:rPr lang="zh-CN" altLang="en-US" sz="2400" b="1" dirty="0" smtClean="0">
                    <a:solidFill>
                      <a:schemeClr val="bg1"/>
                    </a:solidFill>
                  </a:rPr>
                  <a:t>以拖拽方式导入素材</a:t>
                </a:r>
                <a:endParaRPr lang="zh-CN" altLang="zh-CN" sz="24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807369" y="580031"/>
            <a:ext cx="9240252" cy="2492990"/>
          </a:xfrm>
          <a:prstGeom prst="rect">
            <a:avLst/>
          </a:prstGeom>
        </p:spPr>
        <p:txBody>
          <a:bodyPr wrap="square">
            <a:spAutoFit/>
          </a:bodyPr>
          <a:lstStyle/>
          <a:p>
            <a:pPr indent="304800" algn="just">
              <a:lnSpc>
                <a:spcPct val="150000"/>
              </a:lnSpc>
              <a:spcAft>
                <a:spcPts val="0"/>
              </a:spcAft>
            </a:pPr>
            <a:r>
              <a:rPr lang="zh-CN" altLang="zh-CN" sz="2400" b="1"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如果只需导入序列文件中的一部分，可以在勾选某个序列选项后，框选需要导入的部分素材，然后单击“导入”按钮即在导入含有图层的素材文件时，</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可以保留文件中的图层信息，如</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Photoshop</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的</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PSD</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格式的分层文件和</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Illustrator</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的</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AI</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格式的文件，可以选择以“素材”或“合成”的方式导入，如图</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2-17</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所示。</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8" name="图片 7"/>
          <p:cNvPicPr/>
          <p:nvPr/>
        </p:nvPicPr>
        <p:blipFill>
          <a:blip r:embed="rId2">
            <a:extLst>
              <a:ext uri="{28A0092B-C50C-407E-A947-70E740481C1C}">
                <a14:useLocalDpi xmlns:a14="http://schemas.microsoft.com/office/drawing/2010/main" val="0"/>
              </a:ext>
            </a:extLst>
          </a:blip>
          <a:srcRect/>
          <a:stretch>
            <a:fillRect/>
          </a:stretch>
        </p:blipFill>
        <p:spPr>
          <a:xfrm>
            <a:off x="2988093" y="3226378"/>
            <a:ext cx="4439402" cy="3366927"/>
          </a:xfrm>
          <a:prstGeom prst="rect">
            <a:avLst/>
          </a:prstGeom>
          <a:noFill/>
          <a:ln>
            <a:noFill/>
          </a:ln>
        </p:spPr>
      </p:pic>
      <p:sp>
        <p:nvSpPr>
          <p:cNvPr id="9" name="矩形 8"/>
          <p:cNvSpPr/>
          <p:nvPr/>
        </p:nvSpPr>
        <p:spPr>
          <a:xfrm>
            <a:off x="7309674" y="4402010"/>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2-17</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217818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57866" y="1427982"/>
                <a:ext cx="1820517" cy="830997"/>
              </a:xfrm>
              <a:prstGeom prst="rect">
                <a:avLst/>
              </a:prstGeom>
              <a:noFill/>
            </p:spPr>
            <p:txBody>
              <a:bodyPr wrap="square" rtlCol="0">
                <a:spAutoFit/>
              </a:bodyPr>
              <a:lstStyle/>
              <a:p>
                <a:r>
                  <a:rPr lang="zh-CN" altLang="en-US" sz="2400" b="1" dirty="0" smtClean="0">
                    <a:solidFill>
                      <a:schemeClr val="bg1"/>
                    </a:solidFill>
                  </a:rPr>
                  <a:t>以拖拽方式导入素材</a:t>
                </a:r>
                <a:endParaRPr lang="zh-CN" altLang="zh-CN" sz="24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2691621" y="546468"/>
            <a:ext cx="9518067" cy="3711214"/>
            <a:chOff x="2596945" y="1066339"/>
            <a:chExt cx="9051581" cy="903978"/>
          </a:xfrm>
        </p:grpSpPr>
        <p:sp>
          <p:nvSpPr>
            <p:cNvPr id="8" name="圆角矩形 7"/>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矩形 8"/>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0" name="矩形 9"/>
          <p:cNvSpPr/>
          <p:nvPr/>
        </p:nvSpPr>
        <p:spPr>
          <a:xfrm>
            <a:off x="2652090" y="482300"/>
            <a:ext cx="9539910" cy="3785652"/>
          </a:xfrm>
          <a:prstGeom prst="rect">
            <a:avLst/>
          </a:prstGeom>
        </p:spPr>
        <p:txBody>
          <a:bodyPr wrap="square">
            <a:spAutoFit/>
          </a:bodyPr>
          <a:lstStyle/>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当以“合成”方式导入素材时</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会将所有素材作为一个合成，在合成里</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原始素材的图层信息可以得到最大限度的保留</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用户可以在这些原有图层的基础上再制作—些特效和动画。此外，采用“合成”方式导入素材时，还可以将图层样式的相关信息保留下来，也可以将图层样式合并到素材中。</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如果以“素材”方式导入素材，用户可以选择以“合并图层”的方式将原始文件的所有图层合并后—起进行导入，也可以选择以“选择图层”的方式将某些特定图层作为素材进行导入。另外，将单个图层作为素材进行导入时，还可以设置素材尺寸为“文档大小”或“图层大小”，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2-18</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3075572" y="4437891"/>
            <a:ext cx="3902743" cy="2283751"/>
          </a:xfrm>
          <a:prstGeom prst="rect">
            <a:avLst/>
          </a:prstGeom>
          <a:noFill/>
          <a:ln>
            <a:noFill/>
          </a:ln>
        </p:spPr>
      </p:pic>
      <p:sp>
        <p:nvSpPr>
          <p:cNvPr id="12" name="矩形 11"/>
          <p:cNvSpPr/>
          <p:nvPr/>
        </p:nvSpPr>
        <p:spPr>
          <a:xfrm>
            <a:off x="7200328" y="5212432"/>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2-18</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196533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2</a:t>
            </a:r>
            <a:endParaRPr lang="zh-CN" altLang="en-US" sz="2400" b="1" dirty="0">
              <a:solidFill>
                <a:schemeClr val="bg1"/>
              </a:solidFill>
            </a:endParaRPr>
          </a:p>
        </p:txBody>
      </p:sp>
      <p:sp>
        <p:nvSpPr>
          <p:cNvPr id="49" name="文本框 48"/>
          <p:cNvSpPr txBox="1"/>
          <p:nvPr/>
        </p:nvSpPr>
        <p:spPr>
          <a:xfrm>
            <a:off x="4157011" y="3013502"/>
            <a:ext cx="3877985" cy="830997"/>
          </a:xfrm>
          <a:prstGeom prst="rect">
            <a:avLst/>
          </a:prstGeom>
          <a:noFill/>
        </p:spPr>
        <p:txBody>
          <a:bodyPr wrap="none" rtlCol="0">
            <a:spAutoFit/>
          </a:bodyPr>
          <a:lstStyle/>
          <a:p>
            <a:pPr algn="ctr"/>
            <a:r>
              <a:rPr lang="zh-CN" altLang="en-US" sz="4800" b="1" dirty="0">
                <a:solidFill>
                  <a:schemeClr val="bg1"/>
                </a:solidFill>
              </a:rPr>
              <a:t>创</a:t>
            </a:r>
            <a:r>
              <a:rPr lang="zh-CN" altLang="en-US" sz="4800" b="1" dirty="0" smtClean="0">
                <a:solidFill>
                  <a:schemeClr val="bg1"/>
                </a:solidFill>
              </a:rPr>
              <a:t>建项目合成</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51793" y="366960"/>
            <a:ext cx="8402272" cy="1830808"/>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dirty="0">
                <a:solidFill>
                  <a:schemeClr val="tx1"/>
                </a:solidFill>
              </a:rPr>
              <a:t>将素材导入“项目”面板之后，接下来就需要创建项目合成，没有创建项目合成的就无法正常进行素材的效果处理。</a:t>
            </a:r>
          </a:p>
          <a:p>
            <a:r>
              <a:rPr lang="zh-CN" altLang="zh-CN" dirty="0">
                <a:solidFill>
                  <a:schemeClr val="tx1"/>
                </a:solidFill>
              </a:rPr>
              <a:t>在</a:t>
            </a:r>
            <a:r>
              <a:rPr lang="en-US" altLang="zh-CN" dirty="0">
                <a:solidFill>
                  <a:schemeClr val="tx1"/>
                </a:solidFill>
              </a:rPr>
              <a:t>After Effects 2022</a:t>
            </a:r>
            <a:r>
              <a:rPr lang="zh-CN" altLang="zh-CN" dirty="0">
                <a:solidFill>
                  <a:schemeClr val="tx1"/>
                </a:solidFill>
              </a:rPr>
              <a:t>中，一个工程项目中允许创建多个合成，而且每个合成都可以作为一个素材应用到其他的合成中。一个素材可以在单个合成中被多次使用，也可以在多个不同的合成中同时被使用</a:t>
            </a:r>
          </a:p>
        </p:txBody>
      </p:sp>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15" name="文本框 14"/>
          <p:cNvSpPr txBox="1"/>
          <p:nvPr/>
        </p:nvSpPr>
        <p:spPr>
          <a:xfrm>
            <a:off x="412977" y="3840182"/>
            <a:ext cx="1658711" cy="830997"/>
          </a:xfrm>
          <a:prstGeom prst="rect">
            <a:avLst/>
          </a:prstGeom>
          <a:noFill/>
        </p:spPr>
        <p:txBody>
          <a:bodyPr wrap="square" rtlCol="0">
            <a:spAutoFit/>
          </a:bodyPr>
          <a:lstStyle/>
          <a:p>
            <a:pPr algn="ctr"/>
            <a:r>
              <a:rPr lang="zh-CN" altLang="zh-CN" sz="2400" dirty="0"/>
              <a:t>本节知识思维导图：</a:t>
            </a:r>
            <a:endParaRPr lang="zh-CN" altLang="en-US" sz="3200" dirty="0">
              <a:solidFill>
                <a:schemeClr val="tx1">
                  <a:lumMod val="75000"/>
                  <a:lumOff val="25000"/>
                </a:schemeClr>
              </a:solidFill>
            </a:endParaRP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2462561518"/>
              </p:ext>
            </p:extLst>
          </p:nvPr>
        </p:nvGraphicFramePr>
        <p:xfrm>
          <a:off x="2926312" y="3187229"/>
          <a:ext cx="8527752" cy="3291840"/>
        </p:xfrm>
        <a:graphic>
          <a:graphicData uri="http://schemas.openxmlformats.org/drawingml/2006/table">
            <a:tbl>
              <a:tblPr firstRow="1" firstCol="1" bandRow="1">
                <a:tableStyleId>{5C22544A-7EE6-4342-B048-85BDC9FD1C3A}</a:tableStyleId>
              </a:tblPr>
              <a:tblGrid>
                <a:gridCol w="1117896">
                  <a:extLst>
                    <a:ext uri="{9D8B030D-6E8A-4147-A177-3AD203B41FA5}">
                      <a16:colId xmlns:a16="http://schemas.microsoft.com/office/drawing/2014/main" val="986647318"/>
                    </a:ext>
                  </a:extLst>
                </a:gridCol>
                <a:gridCol w="2970015">
                  <a:extLst>
                    <a:ext uri="{9D8B030D-6E8A-4147-A177-3AD203B41FA5}">
                      <a16:colId xmlns:a16="http://schemas.microsoft.com/office/drawing/2014/main" val="3679280649"/>
                    </a:ext>
                  </a:extLst>
                </a:gridCol>
                <a:gridCol w="2970015">
                  <a:extLst>
                    <a:ext uri="{9D8B030D-6E8A-4147-A177-3AD203B41FA5}">
                      <a16:colId xmlns:a16="http://schemas.microsoft.com/office/drawing/2014/main" val="2948309702"/>
                    </a:ext>
                  </a:extLst>
                </a:gridCol>
                <a:gridCol w="1469826">
                  <a:extLst>
                    <a:ext uri="{9D8B030D-6E8A-4147-A177-3AD203B41FA5}">
                      <a16:colId xmlns:a16="http://schemas.microsoft.com/office/drawing/2014/main" val="3278063716"/>
                    </a:ext>
                  </a:extLst>
                </a:gridCol>
              </a:tblGrid>
              <a:tr h="0">
                <a:tc rowSpan="3">
                  <a:txBody>
                    <a:bodyPr/>
                    <a:lstStyle/>
                    <a:p>
                      <a:pPr algn="just">
                        <a:lnSpc>
                          <a:spcPct val="150000"/>
                        </a:lnSpc>
                        <a:spcAft>
                          <a:spcPts val="0"/>
                        </a:spcAft>
                      </a:pPr>
                      <a:r>
                        <a:rPr lang="zh-CN" sz="2400" kern="100">
                          <a:effectLst/>
                        </a:rPr>
                        <a:t>创</a:t>
                      </a:r>
                      <a:endParaRPr lang="zh-CN" sz="1800" kern="100">
                        <a:effectLst/>
                      </a:endParaRPr>
                    </a:p>
                    <a:p>
                      <a:pPr algn="just">
                        <a:lnSpc>
                          <a:spcPct val="150000"/>
                        </a:lnSpc>
                        <a:spcAft>
                          <a:spcPts val="0"/>
                        </a:spcAft>
                      </a:pPr>
                      <a:r>
                        <a:rPr lang="zh-CN" sz="2400" kern="100">
                          <a:effectLst/>
                        </a:rPr>
                        <a:t>建</a:t>
                      </a:r>
                      <a:endParaRPr lang="zh-CN" sz="1800" kern="100">
                        <a:effectLst/>
                      </a:endParaRPr>
                    </a:p>
                    <a:p>
                      <a:pPr algn="just">
                        <a:lnSpc>
                          <a:spcPct val="150000"/>
                        </a:lnSpc>
                        <a:spcAft>
                          <a:spcPts val="0"/>
                        </a:spcAft>
                      </a:pPr>
                      <a:r>
                        <a:rPr lang="zh-CN" sz="2400" kern="100">
                          <a:effectLst/>
                        </a:rPr>
                        <a:t>合</a:t>
                      </a:r>
                      <a:endParaRPr lang="zh-CN" sz="1800" kern="100">
                        <a:effectLst/>
                      </a:endParaRPr>
                    </a:p>
                    <a:p>
                      <a:pPr algn="just">
                        <a:lnSpc>
                          <a:spcPct val="150000"/>
                        </a:lnSpc>
                        <a:spcAft>
                          <a:spcPts val="0"/>
                        </a:spcAft>
                      </a:pPr>
                      <a:r>
                        <a:rPr lang="zh-CN" sz="2400" kern="100">
                          <a:effectLst/>
                        </a:rPr>
                        <a:t>成</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分类</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内容</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重要性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37229021"/>
                  </a:ext>
                </a:extLst>
              </a:tr>
              <a:tr h="0">
                <a:tc vMerge="1">
                  <a:txBody>
                    <a:bodyPr/>
                    <a:lstStyle/>
                    <a:p>
                      <a:endParaRPr lang="zh-CN" altLang="en-US"/>
                    </a:p>
                  </a:txBody>
                  <a:tcPr/>
                </a:tc>
                <a:tc>
                  <a:txBody>
                    <a:bodyPr/>
                    <a:lstStyle/>
                    <a:p>
                      <a:pPr algn="just">
                        <a:lnSpc>
                          <a:spcPct val="150000"/>
                        </a:lnSpc>
                        <a:spcAft>
                          <a:spcPts val="0"/>
                        </a:spcAft>
                      </a:pPr>
                      <a:r>
                        <a:rPr lang="zh-CN" sz="2400" kern="100">
                          <a:effectLst/>
                        </a:rPr>
                        <a:t>设置项目</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掌握正确设置项目的方法</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26617028"/>
                  </a:ext>
                </a:extLst>
              </a:tr>
              <a:tr h="0">
                <a:tc vMerge="1">
                  <a:txBody>
                    <a:bodyPr/>
                    <a:lstStyle/>
                    <a:p>
                      <a:endParaRPr lang="zh-CN" altLang="en-US"/>
                    </a:p>
                  </a:txBody>
                  <a:tcPr/>
                </a:tc>
                <a:tc>
                  <a:txBody>
                    <a:bodyPr/>
                    <a:lstStyle/>
                    <a:p>
                      <a:pPr algn="just">
                        <a:lnSpc>
                          <a:spcPct val="150000"/>
                        </a:lnSpc>
                        <a:spcAft>
                          <a:spcPts val="0"/>
                        </a:spcAft>
                      </a:pPr>
                      <a:r>
                        <a:rPr lang="zh-CN" sz="2400" kern="100">
                          <a:effectLst/>
                        </a:rPr>
                        <a:t>创建合成</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掌握创建合成的几种方法及合成的相关参数设置</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dirty="0">
                          <a:effectLst/>
                        </a:rPr>
                        <a:t>★★★★</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40079119"/>
                  </a:ext>
                </a:extLst>
              </a:tr>
            </a:tbl>
          </a:graphicData>
        </a:graphic>
      </p:graphicFrame>
    </p:spTree>
    <p:custDataLst>
      <p:tags r:id="rId1"/>
    </p:custDataLst>
    <p:extLst>
      <p:ext uri="{BB962C8B-B14F-4D97-AF65-F5344CB8AC3E}">
        <p14:creationId xmlns:p14="http://schemas.microsoft.com/office/powerpoint/2010/main" val="36782170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686292" y="411604"/>
            <a:ext cx="9329244" cy="3951848"/>
            <a:chOff x="2596945" y="1066339"/>
            <a:chExt cx="9051581" cy="903978"/>
          </a:xfrm>
        </p:grpSpPr>
        <p:sp>
          <p:nvSpPr>
            <p:cNvPr id="9" name="圆角矩形 8"/>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0" name="矩形 9"/>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93698" y="1427982"/>
                <a:ext cx="1820517" cy="830997"/>
              </a:xfrm>
              <a:prstGeom prst="rect">
                <a:avLst/>
              </a:prstGeom>
              <a:noFill/>
            </p:spPr>
            <p:txBody>
              <a:bodyPr wrap="square" rtlCol="0">
                <a:spAutoFit/>
              </a:bodyPr>
              <a:lstStyle/>
              <a:p>
                <a:r>
                  <a:rPr lang="zh-CN" altLang="en-US" sz="2400" b="1" dirty="0">
                    <a:solidFill>
                      <a:schemeClr val="bg1"/>
                    </a:solidFill>
                  </a:rPr>
                  <a:t>课堂案</a:t>
                </a:r>
                <a:r>
                  <a:rPr lang="zh-CN" altLang="en-US" sz="2400" b="1" dirty="0" smtClean="0">
                    <a:solidFill>
                      <a:schemeClr val="bg1"/>
                    </a:solidFill>
                  </a:rPr>
                  <a:t>例</a:t>
                </a:r>
                <a:r>
                  <a:rPr lang="en-US" altLang="zh-CN" sz="2400" b="1" dirty="0" smtClean="0">
                    <a:solidFill>
                      <a:schemeClr val="bg1"/>
                    </a:solidFill>
                  </a:rPr>
                  <a:t>—</a:t>
                </a:r>
                <a:r>
                  <a:rPr lang="zh-CN" altLang="en-US" sz="2400" b="1" dirty="0" smtClean="0">
                    <a:solidFill>
                      <a:schemeClr val="bg1"/>
                    </a:solidFill>
                  </a:rPr>
                  <a:t>跳动的字符</a:t>
                </a:r>
                <a:endParaRPr lang="zh-CN" altLang="zh-CN" sz="24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3048000" y="485598"/>
            <a:ext cx="8871284" cy="3970318"/>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素材位置 </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&gt;CH02&gt;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课堂案例——跳动的字符</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素材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实例位置</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&gt;CH02&gt;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课堂案例——跳动的字符</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.aep</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案例描述 </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在影视后期动画，尤其在各类片头设计中，文字的动画元素占比较高。通过调整单个文字的动画，利用范围控制器以及动画关键帧的调整，可以对文字动画进行有趣的动画设置，本案例的制作效果如图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2-19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难易指数</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3047999" y="4674287"/>
            <a:ext cx="3769895" cy="1935059"/>
          </a:xfrm>
          <a:prstGeom prst="rect">
            <a:avLst/>
          </a:prstGeom>
          <a:noFill/>
          <a:ln>
            <a:noFill/>
          </a:ln>
        </p:spPr>
      </p:pic>
      <p:sp>
        <p:nvSpPr>
          <p:cNvPr id="12" name="矩形 11"/>
          <p:cNvSpPr/>
          <p:nvPr/>
        </p:nvSpPr>
        <p:spPr>
          <a:xfrm>
            <a:off x="6798222" y="5291648"/>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2-19</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036056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654209" y="1124409"/>
            <a:ext cx="4003265" cy="5517023"/>
            <a:chOff x="2596945" y="1066339"/>
            <a:chExt cx="9051581" cy="903978"/>
          </a:xfrm>
        </p:grpSpPr>
        <p:sp>
          <p:nvSpPr>
            <p:cNvPr id="10" name="圆角矩形 9"/>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1" name="矩形 10"/>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93698" y="1427982"/>
                <a:ext cx="1820517" cy="830997"/>
              </a:xfrm>
              <a:prstGeom prst="rect">
                <a:avLst/>
              </a:prstGeom>
              <a:noFill/>
            </p:spPr>
            <p:txBody>
              <a:bodyPr wrap="square" rtlCol="0">
                <a:spAutoFit/>
              </a:bodyPr>
              <a:lstStyle/>
              <a:p>
                <a:r>
                  <a:rPr lang="zh-CN" altLang="en-US" sz="2400" b="1" dirty="0">
                    <a:solidFill>
                      <a:schemeClr val="bg1"/>
                    </a:solidFill>
                  </a:rPr>
                  <a:t>课堂案</a:t>
                </a:r>
                <a:r>
                  <a:rPr lang="zh-CN" altLang="en-US" sz="2400" b="1" dirty="0" smtClean="0">
                    <a:solidFill>
                      <a:schemeClr val="bg1"/>
                    </a:solidFill>
                  </a:rPr>
                  <a:t>例</a:t>
                </a:r>
                <a:r>
                  <a:rPr lang="en-US" altLang="zh-CN" sz="2400" b="1" dirty="0" smtClean="0">
                    <a:solidFill>
                      <a:schemeClr val="bg1"/>
                    </a:solidFill>
                  </a:rPr>
                  <a:t>—</a:t>
                </a:r>
                <a:r>
                  <a:rPr lang="zh-CN" altLang="en-US" sz="2400" b="1" dirty="0" smtClean="0">
                    <a:solidFill>
                      <a:schemeClr val="bg1"/>
                    </a:solidFill>
                  </a:rPr>
                  <a:t>跳动的字符</a:t>
                </a:r>
                <a:endParaRPr lang="zh-CN" altLang="zh-CN" sz="24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2855495" y="1124409"/>
            <a:ext cx="3687593" cy="5078313"/>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：启动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，新建合成，合成大小设置为“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1920*1080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”，方形像素，帧速率</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持续时间</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2-20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所示。在“时间轴”面板中点击鼠标右键，新建一个纯色层，作为背景层。</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p:cNvPicPr/>
          <p:nvPr/>
        </p:nvPicPr>
        <p:blipFill>
          <a:blip r:embed="rId3">
            <a:extLst>
              <a:ext uri="{28A0092B-C50C-407E-A947-70E740481C1C}">
                <a14:useLocalDpi xmlns:a14="http://schemas.microsoft.com/office/drawing/2010/main" val="0"/>
              </a:ext>
            </a:extLst>
          </a:blip>
          <a:srcRect/>
          <a:stretch>
            <a:fillRect/>
          </a:stretch>
        </p:blipFill>
        <p:spPr>
          <a:xfrm>
            <a:off x="7093619" y="1124409"/>
            <a:ext cx="4697327" cy="3367380"/>
          </a:xfrm>
          <a:prstGeom prst="rect">
            <a:avLst/>
          </a:prstGeom>
          <a:noFill/>
          <a:ln>
            <a:noFill/>
          </a:ln>
        </p:spPr>
      </p:pic>
      <p:sp>
        <p:nvSpPr>
          <p:cNvPr id="13" name="矩形 12"/>
          <p:cNvSpPr/>
          <p:nvPr/>
        </p:nvSpPr>
        <p:spPr>
          <a:xfrm>
            <a:off x="8876262" y="4708287"/>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2-20</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820190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1964382"/>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0" y="2027707"/>
            <a:ext cx="1415772" cy="461665"/>
          </a:xfrm>
          <a:prstGeom prst="rect">
            <a:avLst/>
          </a:prstGeom>
          <a:noFill/>
        </p:spPr>
        <p:txBody>
          <a:bodyPr wrap="none" rtlCol="0">
            <a:spAutoFit/>
          </a:bodyPr>
          <a:lstStyle/>
          <a:p>
            <a:pPr algn="ctr"/>
            <a:r>
              <a:rPr lang="zh-CN" altLang="en-US" sz="2400" b="1" dirty="0">
                <a:solidFill>
                  <a:schemeClr val="bg1"/>
                </a:solidFill>
              </a:rPr>
              <a:t>学习目标</a:t>
            </a:r>
          </a:p>
        </p:txBody>
      </p:sp>
      <p:sp>
        <p:nvSpPr>
          <p:cNvPr id="6" name="文本框 5"/>
          <p:cNvSpPr txBox="1"/>
          <p:nvPr>
            <p:custDataLst>
              <p:tags r:id="rId2"/>
            </p:custDataLst>
          </p:nvPr>
        </p:nvSpPr>
        <p:spPr>
          <a:xfrm>
            <a:off x="555904" y="85724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本章导读</a:t>
            </a:r>
          </a:p>
        </p:txBody>
      </p:sp>
      <p:sp>
        <p:nvSpPr>
          <p:cNvPr id="55" name="等腰三角形 54"/>
          <p:cNvSpPr/>
          <p:nvPr/>
        </p:nvSpPr>
        <p:spPr>
          <a:xfrm rot="16200000">
            <a:off x="2253008" y="20921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726058" y="497434"/>
            <a:ext cx="9018267" cy="577169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07790" y="673173"/>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60" name="quotation-mark_32371"/>
          <p:cNvSpPr>
            <a:spLocks noChangeAspect="1"/>
          </p:cNvSpPr>
          <p:nvPr>
            <p:custDataLst>
              <p:tags r:id="rId5"/>
            </p:custDataLst>
          </p:nvPr>
        </p:nvSpPr>
        <p:spPr bwMode="auto">
          <a:xfrm rot="10800000">
            <a:off x="11147221" y="5683054"/>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259068" y="1096276"/>
            <a:ext cx="8129390" cy="5262979"/>
          </a:xfrm>
          <a:prstGeom prst="rect">
            <a:avLst/>
          </a:prstGeom>
          <a:noFill/>
        </p:spPr>
        <p:txBody>
          <a:bodyPr wrap="square" rtlCol="0">
            <a:spAutoFit/>
          </a:bodyPr>
          <a:lstStyle/>
          <a:p>
            <a:pPr algn="just">
              <a:lnSpc>
                <a:spcPct val="150000"/>
              </a:lnSpc>
            </a:pPr>
            <a:r>
              <a:rPr lang="zh-CN" altLang="en-US" sz="2600" b="1" dirty="0">
                <a:solidFill>
                  <a:srgbClr val="FF0000"/>
                </a:solidFill>
                <a:sym typeface="+mn-ea"/>
              </a:rPr>
              <a:t>知识目标</a:t>
            </a:r>
            <a:r>
              <a:rPr lang="zh-CN" altLang="en-US" sz="2600" dirty="0" smtClean="0">
                <a:solidFill>
                  <a:schemeClr val="bg2">
                    <a:lumMod val="25000"/>
                  </a:schemeClr>
                </a:solidFill>
                <a:sym typeface="+mn-ea"/>
              </a:rPr>
              <a:t>：</a:t>
            </a:r>
            <a:r>
              <a:rPr lang="zh-CN" altLang="zh-CN" sz="2400" dirty="0"/>
              <a:t>了解各类素材的使用方法，了解</a:t>
            </a:r>
            <a:r>
              <a:rPr lang="en-US" altLang="zh-CN" sz="2400" dirty="0"/>
              <a:t>After Effects</a:t>
            </a:r>
            <a:r>
              <a:rPr lang="zh-CN" altLang="zh-CN" sz="2400" dirty="0"/>
              <a:t>的工作流程</a:t>
            </a:r>
            <a:r>
              <a:rPr lang="zh-CN" altLang="zh-CN" sz="2400" dirty="0" smtClean="0"/>
              <a:t>。</a:t>
            </a:r>
            <a:endParaRPr lang="zh-CN" altLang="en-US" sz="3200" dirty="0">
              <a:solidFill>
                <a:schemeClr val="bg2">
                  <a:lumMod val="25000"/>
                </a:schemeClr>
              </a:solidFill>
              <a:sym typeface="+mn-ea"/>
            </a:endParaRPr>
          </a:p>
          <a:p>
            <a:pPr algn="just">
              <a:lnSpc>
                <a:spcPct val="150000"/>
              </a:lnSpc>
            </a:pPr>
            <a:r>
              <a:rPr lang="zh-CN" altLang="en-US" sz="2600" b="1" dirty="0">
                <a:solidFill>
                  <a:srgbClr val="FF0000"/>
                </a:solidFill>
                <a:sym typeface="+mn-ea"/>
              </a:rPr>
              <a:t>能力目标</a:t>
            </a:r>
            <a:r>
              <a:rPr lang="zh-CN" altLang="en-US" sz="2600" dirty="0" smtClean="0">
                <a:solidFill>
                  <a:schemeClr val="bg2">
                    <a:lumMod val="25000"/>
                  </a:schemeClr>
                </a:solidFill>
                <a:sym typeface="+mn-ea"/>
              </a:rPr>
              <a:t>：</a:t>
            </a:r>
            <a:r>
              <a:rPr lang="zh-CN" altLang="zh-CN" sz="2400" dirty="0"/>
              <a:t>掌握导入与管理素材的方法，掌握创建项目合成的方法，添加特效滤镜的方法，设置动画关键帧的方法，预览画面以及输出视频的方法</a:t>
            </a:r>
            <a:r>
              <a:rPr lang="zh-CN" altLang="zh-CN" sz="2400" dirty="0" smtClean="0"/>
              <a:t>。</a:t>
            </a:r>
            <a:endParaRPr lang="zh-CN" altLang="zh-CN" dirty="0"/>
          </a:p>
          <a:p>
            <a:pPr algn="just">
              <a:lnSpc>
                <a:spcPct val="150000"/>
              </a:lnSpc>
            </a:pPr>
            <a:r>
              <a:rPr lang="zh-CN" altLang="en-US" sz="2600" b="1" dirty="0" smtClean="0">
                <a:solidFill>
                  <a:srgbClr val="FF0000"/>
                </a:solidFill>
                <a:sym typeface="+mn-ea"/>
              </a:rPr>
              <a:t>素</a:t>
            </a:r>
            <a:r>
              <a:rPr lang="zh-CN" altLang="en-US" sz="2600" b="1" dirty="0">
                <a:solidFill>
                  <a:srgbClr val="FF0000"/>
                </a:solidFill>
                <a:sym typeface="+mn-ea"/>
              </a:rPr>
              <a:t>养目标</a:t>
            </a:r>
            <a:r>
              <a:rPr lang="zh-CN" altLang="en-US" sz="2600" dirty="0" smtClean="0">
                <a:solidFill>
                  <a:schemeClr val="bg2">
                    <a:lumMod val="25000"/>
                  </a:schemeClr>
                </a:solidFill>
                <a:sym typeface="+mn-ea"/>
              </a:rPr>
              <a:t>：</a:t>
            </a:r>
            <a:r>
              <a:rPr lang="zh-CN" altLang="zh-CN" sz="2400" dirty="0"/>
              <a:t>培养学习者具备一定的素材管理能力，能够完成素材整理、筛选、备份，保存、管理、传递、检视回看、质检标准等工作。</a:t>
            </a:r>
            <a:endParaRPr lang="zh-CN" altLang="zh-CN" dirty="0"/>
          </a:p>
          <a:p>
            <a:pPr algn="just">
              <a:lnSpc>
                <a:spcPct val="150000"/>
              </a:lnSpc>
            </a:pPr>
            <a:endParaRPr lang="zh-CN" altLang="en-US" sz="2600" dirty="0">
              <a:solidFill>
                <a:schemeClr val="bg2">
                  <a:lumMod val="25000"/>
                </a:schemeClr>
              </a:solidFill>
              <a:sym typeface="+mn-ea"/>
            </a:endParaRPr>
          </a:p>
        </p:txBody>
      </p:sp>
    </p:spTree>
    <p:custDataLst>
      <p:tags r:id="rId1"/>
    </p:custDataLst>
    <p:extLst>
      <p:ext uri="{BB962C8B-B14F-4D97-AF65-F5344CB8AC3E}">
        <p14:creationId xmlns:p14="http://schemas.microsoft.com/office/powerpoint/2010/main" val="42232708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54210" y="1124409"/>
            <a:ext cx="3923054" cy="5019717"/>
            <a:chOff x="2596945" y="1066339"/>
            <a:chExt cx="9051581" cy="903978"/>
          </a:xfrm>
        </p:grpSpPr>
        <p:sp>
          <p:nvSpPr>
            <p:cNvPr id="3" name="圆角矩形 2"/>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 name="矩形 3"/>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5" name="组合 4"/>
          <p:cNvGrpSpPr/>
          <p:nvPr/>
        </p:nvGrpSpPr>
        <p:grpSpPr>
          <a:xfrm>
            <a:off x="137116" y="873833"/>
            <a:ext cx="2282233" cy="1127739"/>
            <a:chOff x="137116" y="1595724"/>
            <a:chExt cx="2282233" cy="1127739"/>
          </a:xfrm>
        </p:grpSpPr>
        <p:grpSp>
          <p:nvGrpSpPr>
            <p:cNvPr id="6" name="组合 5"/>
            <p:cNvGrpSpPr/>
            <p:nvPr/>
          </p:nvGrpSpPr>
          <p:grpSpPr>
            <a:xfrm>
              <a:off x="137116" y="1595724"/>
              <a:ext cx="2080947" cy="1127739"/>
              <a:chOff x="197436" y="1306286"/>
              <a:chExt cx="2080947" cy="1127739"/>
            </a:xfrm>
          </p:grpSpPr>
          <p:sp>
            <p:nvSpPr>
              <p:cNvPr id="8"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93698" y="1427982"/>
                <a:ext cx="1820517" cy="830997"/>
              </a:xfrm>
              <a:prstGeom prst="rect">
                <a:avLst/>
              </a:prstGeom>
              <a:noFill/>
            </p:spPr>
            <p:txBody>
              <a:bodyPr wrap="square" rtlCol="0">
                <a:spAutoFit/>
              </a:bodyPr>
              <a:lstStyle/>
              <a:p>
                <a:r>
                  <a:rPr lang="zh-CN" altLang="en-US" sz="2400" b="1" dirty="0">
                    <a:solidFill>
                      <a:schemeClr val="bg1"/>
                    </a:solidFill>
                  </a:rPr>
                  <a:t>课堂案</a:t>
                </a:r>
                <a:r>
                  <a:rPr lang="zh-CN" altLang="en-US" sz="2400" b="1" dirty="0" smtClean="0">
                    <a:solidFill>
                      <a:schemeClr val="bg1"/>
                    </a:solidFill>
                  </a:rPr>
                  <a:t>例</a:t>
                </a:r>
                <a:r>
                  <a:rPr lang="en-US" altLang="zh-CN" sz="2400" b="1" dirty="0" smtClean="0">
                    <a:solidFill>
                      <a:schemeClr val="bg1"/>
                    </a:solidFill>
                  </a:rPr>
                  <a:t>—</a:t>
                </a:r>
                <a:r>
                  <a:rPr lang="zh-CN" altLang="en-US" sz="2400" b="1" dirty="0" smtClean="0">
                    <a:solidFill>
                      <a:schemeClr val="bg1"/>
                    </a:solidFill>
                  </a:rPr>
                  <a:t>跳动的字符</a:t>
                </a:r>
                <a:endParaRPr lang="zh-CN" altLang="zh-CN" sz="2400" dirty="0">
                  <a:solidFill>
                    <a:schemeClr val="bg1"/>
                  </a:solidFill>
                </a:endParaRPr>
              </a:p>
            </p:txBody>
          </p:sp>
        </p:grpSp>
        <p:sp>
          <p:nvSpPr>
            <p:cNvPr id="7" name="等腰三角形 6"/>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矩形 19"/>
          <p:cNvSpPr/>
          <p:nvPr/>
        </p:nvSpPr>
        <p:spPr>
          <a:xfrm>
            <a:off x="2741324" y="1346859"/>
            <a:ext cx="3595308" cy="4524315"/>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：在“项目”面板中单击鼠标右键，新建一个文本图层，输入“</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”字样，文字颜色调整为黑色，字符大小为“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167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”像素，如图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2-21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2-22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1" name="图片 20"/>
          <p:cNvPicPr/>
          <p:nvPr/>
        </p:nvPicPr>
        <p:blipFill>
          <a:blip r:embed="rId3">
            <a:extLst>
              <a:ext uri="{28A0092B-C50C-407E-A947-70E740481C1C}">
                <a14:useLocalDpi xmlns:a14="http://schemas.microsoft.com/office/drawing/2010/main" val="0"/>
              </a:ext>
            </a:extLst>
          </a:blip>
          <a:srcRect/>
          <a:stretch>
            <a:fillRect/>
          </a:stretch>
        </p:blipFill>
        <p:spPr>
          <a:xfrm>
            <a:off x="7302169" y="629242"/>
            <a:ext cx="2515599" cy="3271128"/>
          </a:xfrm>
          <a:prstGeom prst="rect">
            <a:avLst/>
          </a:prstGeom>
          <a:noFill/>
          <a:ln>
            <a:noFill/>
          </a:ln>
        </p:spPr>
      </p:pic>
      <p:sp>
        <p:nvSpPr>
          <p:cNvPr id="22" name="矩形 21"/>
          <p:cNvSpPr/>
          <p:nvPr/>
        </p:nvSpPr>
        <p:spPr>
          <a:xfrm>
            <a:off x="9956736" y="3319463"/>
            <a:ext cx="973344" cy="501932"/>
          </a:xfrm>
          <a:prstGeom prst="rect">
            <a:avLst/>
          </a:prstGeom>
        </p:spPr>
        <p:txBody>
          <a:bodyPr wrap="none">
            <a:spAutoFit/>
          </a:bodyPr>
          <a:lstStyle/>
          <a:p>
            <a:pPr algn="ctr">
              <a:lnSpc>
                <a:spcPct val="150000"/>
              </a:lnSpc>
              <a:spcAft>
                <a:spcPts val="0"/>
              </a:spcAft>
            </a:pPr>
            <a:r>
              <a:rPr lang="zh-CN" altLang="zh-CN" sz="2000" kern="100" dirty="0">
                <a:latin typeface="等线" panose="02010600030101010101" pitchFamily="2" charset="-122"/>
                <a:ea typeface="宋体" panose="02010600030101010101" pitchFamily="2" charset="-122"/>
                <a:cs typeface="宋体" panose="02010600030101010101" pitchFamily="2" charset="-122"/>
              </a:rPr>
              <a:t>图</a:t>
            </a:r>
            <a:r>
              <a:rPr lang="en-US" altLang="zh-CN" sz="2000" kern="100" dirty="0">
                <a:latin typeface="等线" panose="02010600030101010101" pitchFamily="2" charset="-122"/>
                <a:ea typeface="宋体" panose="02010600030101010101" pitchFamily="2" charset="-122"/>
                <a:cs typeface="宋体" panose="02010600030101010101" pitchFamily="2" charset="-122"/>
              </a:rPr>
              <a:t>2-21</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23" name="图片 22"/>
          <p:cNvPicPr/>
          <p:nvPr/>
        </p:nvPicPr>
        <p:blipFill>
          <a:blip r:embed="rId4">
            <a:extLst>
              <a:ext uri="{28A0092B-C50C-407E-A947-70E740481C1C}">
                <a14:useLocalDpi xmlns:a14="http://schemas.microsoft.com/office/drawing/2010/main" val="0"/>
              </a:ext>
            </a:extLst>
          </a:blip>
          <a:srcRect/>
          <a:stretch>
            <a:fillRect/>
          </a:stretch>
        </p:blipFill>
        <p:spPr>
          <a:xfrm>
            <a:off x="6893593" y="4076515"/>
            <a:ext cx="3998014" cy="2067611"/>
          </a:xfrm>
          <a:prstGeom prst="rect">
            <a:avLst/>
          </a:prstGeom>
          <a:noFill/>
          <a:ln>
            <a:noFill/>
          </a:ln>
        </p:spPr>
      </p:pic>
      <p:sp>
        <p:nvSpPr>
          <p:cNvPr id="24" name="矩形 23"/>
          <p:cNvSpPr/>
          <p:nvPr/>
        </p:nvSpPr>
        <p:spPr>
          <a:xfrm>
            <a:off x="10949388" y="4760152"/>
            <a:ext cx="973343" cy="501932"/>
          </a:xfrm>
          <a:prstGeom prst="rect">
            <a:avLst/>
          </a:prstGeom>
        </p:spPr>
        <p:txBody>
          <a:bodyPr wrap="none">
            <a:spAutoFit/>
          </a:bodyPr>
          <a:lstStyle/>
          <a:p>
            <a:pPr algn="ctr">
              <a:lnSpc>
                <a:spcPct val="150000"/>
              </a:lnSpc>
              <a:spcAft>
                <a:spcPts val="0"/>
              </a:spcAft>
            </a:pPr>
            <a:r>
              <a:rPr lang="zh-CN" altLang="zh-CN" sz="2000" kern="100" dirty="0">
                <a:latin typeface="等线" panose="02010600030101010101" pitchFamily="2" charset="-122"/>
                <a:ea typeface="宋体" panose="02010600030101010101" pitchFamily="2" charset="-122"/>
                <a:cs typeface="宋体" panose="02010600030101010101" pitchFamily="2" charset="-122"/>
              </a:rPr>
              <a:t>图</a:t>
            </a:r>
            <a:r>
              <a:rPr lang="en-US" altLang="zh-CN" sz="2000" kern="100" dirty="0">
                <a:latin typeface="等线" panose="02010600030101010101" pitchFamily="2" charset="-122"/>
                <a:ea typeface="宋体" panose="02010600030101010101" pitchFamily="2" charset="-122"/>
                <a:cs typeface="宋体" panose="02010600030101010101" pitchFamily="2" charset="-122"/>
              </a:rPr>
              <a:t>2-22</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336870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2127" y="1124409"/>
            <a:ext cx="6810631" cy="2094598"/>
            <a:chOff x="2596945" y="1066339"/>
            <a:chExt cx="9051581" cy="903978"/>
          </a:xfrm>
        </p:grpSpPr>
        <p:sp>
          <p:nvSpPr>
            <p:cNvPr id="3" name="圆角矩形 2"/>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 name="矩形 3"/>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5" name="组合 4"/>
          <p:cNvGrpSpPr/>
          <p:nvPr/>
        </p:nvGrpSpPr>
        <p:grpSpPr>
          <a:xfrm>
            <a:off x="137116" y="873833"/>
            <a:ext cx="2282233" cy="1127739"/>
            <a:chOff x="137116" y="1595724"/>
            <a:chExt cx="2282233" cy="1127739"/>
          </a:xfrm>
        </p:grpSpPr>
        <p:grpSp>
          <p:nvGrpSpPr>
            <p:cNvPr id="6" name="组合 5"/>
            <p:cNvGrpSpPr/>
            <p:nvPr/>
          </p:nvGrpSpPr>
          <p:grpSpPr>
            <a:xfrm>
              <a:off x="137116" y="1595724"/>
              <a:ext cx="2080947" cy="1127739"/>
              <a:chOff x="197436" y="1306286"/>
              <a:chExt cx="2080947" cy="1127739"/>
            </a:xfrm>
          </p:grpSpPr>
          <p:sp>
            <p:nvSpPr>
              <p:cNvPr id="8"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93698" y="1427982"/>
                <a:ext cx="1820517" cy="830997"/>
              </a:xfrm>
              <a:prstGeom prst="rect">
                <a:avLst/>
              </a:prstGeom>
              <a:noFill/>
            </p:spPr>
            <p:txBody>
              <a:bodyPr wrap="square" rtlCol="0">
                <a:spAutoFit/>
              </a:bodyPr>
              <a:lstStyle/>
              <a:p>
                <a:r>
                  <a:rPr lang="zh-CN" altLang="en-US" sz="2400" b="1" dirty="0">
                    <a:solidFill>
                      <a:schemeClr val="bg1"/>
                    </a:solidFill>
                  </a:rPr>
                  <a:t>课堂案</a:t>
                </a:r>
                <a:r>
                  <a:rPr lang="zh-CN" altLang="en-US" sz="2400" b="1" dirty="0" smtClean="0">
                    <a:solidFill>
                      <a:schemeClr val="bg1"/>
                    </a:solidFill>
                  </a:rPr>
                  <a:t>例</a:t>
                </a:r>
                <a:r>
                  <a:rPr lang="en-US" altLang="zh-CN" sz="2400" b="1" dirty="0" smtClean="0">
                    <a:solidFill>
                      <a:schemeClr val="bg1"/>
                    </a:solidFill>
                  </a:rPr>
                  <a:t>—</a:t>
                </a:r>
                <a:r>
                  <a:rPr lang="zh-CN" altLang="en-US" sz="2400" b="1" dirty="0" smtClean="0">
                    <a:solidFill>
                      <a:schemeClr val="bg1"/>
                    </a:solidFill>
                  </a:rPr>
                  <a:t>跳动的字符</a:t>
                </a:r>
                <a:endParaRPr lang="zh-CN" altLang="zh-CN" sz="2400" dirty="0">
                  <a:solidFill>
                    <a:schemeClr val="bg1"/>
                  </a:solidFill>
                </a:endParaRPr>
              </a:p>
            </p:txBody>
          </p:sp>
        </p:grpSp>
        <p:sp>
          <p:nvSpPr>
            <p:cNvPr id="7" name="等腰三角形 6"/>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p:cNvSpPr/>
          <p:nvPr/>
        </p:nvSpPr>
        <p:spPr>
          <a:xfrm>
            <a:off x="2724551" y="1262162"/>
            <a:ext cx="6708207" cy="1754326"/>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：点击“</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”文本图层，展开图层选项，在“文本”后面点击动画后的按钮，如图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2-23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至图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2-24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3" name="图片 12"/>
          <p:cNvPicPr/>
          <p:nvPr/>
        </p:nvPicPr>
        <p:blipFill>
          <a:blip r:embed="rId3">
            <a:extLst>
              <a:ext uri="{28A0092B-C50C-407E-A947-70E740481C1C}">
                <a14:useLocalDpi xmlns:a14="http://schemas.microsoft.com/office/drawing/2010/main" val="0"/>
              </a:ext>
            </a:extLst>
          </a:blip>
          <a:srcRect/>
          <a:stretch>
            <a:fillRect/>
          </a:stretch>
        </p:blipFill>
        <p:spPr>
          <a:xfrm>
            <a:off x="2584275" y="3474983"/>
            <a:ext cx="6848484" cy="2139055"/>
          </a:xfrm>
          <a:prstGeom prst="rect">
            <a:avLst/>
          </a:prstGeom>
          <a:noFill/>
          <a:ln>
            <a:noFill/>
          </a:ln>
        </p:spPr>
      </p:pic>
      <p:sp>
        <p:nvSpPr>
          <p:cNvPr id="14" name="矩形 13"/>
          <p:cNvSpPr/>
          <p:nvPr/>
        </p:nvSpPr>
        <p:spPr>
          <a:xfrm>
            <a:off x="5061349" y="5531826"/>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2-23</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5" name="图片 14"/>
          <p:cNvPicPr/>
          <p:nvPr/>
        </p:nvPicPr>
        <p:blipFill>
          <a:blip r:embed="rId4">
            <a:extLst>
              <a:ext uri="{28A0092B-C50C-407E-A947-70E740481C1C}">
                <a14:useLocalDpi xmlns:a14="http://schemas.microsoft.com/office/drawing/2010/main" val="0"/>
              </a:ext>
            </a:extLst>
          </a:blip>
          <a:srcRect/>
          <a:stretch>
            <a:fillRect/>
          </a:stretch>
        </p:blipFill>
        <p:spPr>
          <a:xfrm>
            <a:off x="9836822" y="995529"/>
            <a:ext cx="2235980" cy="3848002"/>
          </a:xfrm>
          <a:prstGeom prst="rect">
            <a:avLst/>
          </a:prstGeom>
          <a:noFill/>
          <a:ln>
            <a:noFill/>
          </a:ln>
        </p:spPr>
      </p:pic>
      <p:sp>
        <p:nvSpPr>
          <p:cNvPr id="16" name="矩形 15"/>
          <p:cNvSpPr/>
          <p:nvPr/>
        </p:nvSpPr>
        <p:spPr>
          <a:xfrm>
            <a:off x="10388792" y="5023995"/>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2-24</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971256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34422" y="1189061"/>
            <a:ext cx="8896104" cy="3431066"/>
            <a:chOff x="2596945" y="1066339"/>
            <a:chExt cx="9051581" cy="903978"/>
          </a:xfrm>
        </p:grpSpPr>
        <p:sp>
          <p:nvSpPr>
            <p:cNvPr id="3" name="圆角矩形 2"/>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 name="矩形 3"/>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 name="矩形 4"/>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6" name="组合 5"/>
          <p:cNvGrpSpPr/>
          <p:nvPr/>
        </p:nvGrpSpPr>
        <p:grpSpPr>
          <a:xfrm>
            <a:off x="137116" y="873833"/>
            <a:ext cx="2282233" cy="1127739"/>
            <a:chOff x="137116" y="1595724"/>
            <a:chExt cx="2282233" cy="1127739"/>
          </a:xfrm>
        </p:grpSpPr>
        <p:grpSp>
          <p:nvGrpSpPr>
            <p:cNvPr id="7" name="组合 6"/>
            <p:cNvGrpSpPr/>
            <p:nvPr/>
          </p:nvGrpSpPr>
          <p:grpSpPr>
            <a:xfrm>
              <a:off x="137116" y="1595724"/>
              <a:ext cx="2080947" cy="1127739"/>
              <a:chOff x="197436" y="1306286"/>
              <a:chExt cx="2080947" cy="1127739"/>
            </a:xfrm>
          </p:grpSpPr>
          <p:sp>
            <p:nvSpPr>
              <p:cNvPr id="9"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93698" y="1427982"/>
                <a:ext cx="1820517" cy="830997"/>
              </a:xfrm>
              <a:prstGeom prst="rect">
                <a:avLst/>
              </a:prstGeom>
              <a:noFill/>
            </p:spPr>
            <p:txBody>
              <a:bodyPr wrap="square" rtlCol="0">
                <a:spAutoFit/>
              </a:bodyPr>
              <a:lstStyle/>
              <a:p>
                <a:r>
                  <a:rPr lang="zh-CN" altLang="en-US" sz="2400" b="1" dirty="0">
                    <a:solidFill>
                      <a:schemeClr val="bg1"/>
                    </a:solidFill>
                  </a:rPr>
                  <a:t>课堂案</a:t>
                </a:r>
                <a:r>
                  <a:rPr lang="zh-CN" altLang="en-US" sz="2400" b="1" dirty="0" smtClean="0">
                    <a:solidFill>
                      <a:schemeClr val="bg1"/>
                    </a:solidFill>
                  </a:rPr>
                  <a:t>例</a:t>
                </a:r>
                <a:r>
                  <a:rPr lang="en-US" altLang="zh-CN" sz="2400" b="1" dirty="0" smtClean="0">
                    <a:solidFill>
                      <a:schemeClr val="bg1"/>
                    </a:solidFill>
                  </a:rPr>
                  <a:t>—</a:t>
                </a:r>
                <a:r>
                  <a:rPr lang="zh-CN" altLang="en-US" sz="2400" b="1" dirty="0" smtClean="0">
                    <a:solidFill>
                      <a:schemeClr val="bg1"/>
                    </a:solidFill>
                  </a:rPr>
                  <a:t>跳动的字符</a:t>
                </a:r>
                <a:endParaRPr lang="zh-CN" altLang="zh-CN" sz="2400" dirty="0">
                  <a:solidFill>
                    <a:schemeClr val="bg1"/>
                  </a:solidFill>
                </a:endParaRPr>
              </a:p>
            </p:txBody>
          </p:sp>
        </p:grpSp>
        <p:sp>
          <p:nvSpPr>
            <p:cNvPr id="8" name="等腰三角形 7"/>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2935708" y="1226644"/>
            <a:ext cx="8357934" cy="3416320"/>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：选择“</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”文本图层，展开选项，在文本下点击动画制作工具</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——范围选择器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将位置</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调整为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-120.0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2-25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所示。展开范围选择器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，将偏移前面的时间变化秒表激活，在时间轴的第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帧，将偏移设置为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，在时间轴的第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帧，将偏移设置为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，效果预览如图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2-26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p:cNvPicPr/>
          <p:nvPr/>
        </p:nvPicPr>
        <p:blipFill>
          <a:blip r:embed="rId3">
            <a:extLst>
              <a:ext uri="{28A0092B-C50C-407E-A947-70E740481C1C}">
                <a14:useLocalDpi xmlns:a14="http://schemas.microsoft.com/office/drawing/2010/main" val="0"/>
              </a:ext>
            </a:extLst>
          </a:blip>
          <a:srcRect/>
          <a:stretch>
            <a:fillRect/>
          </a:stretch>
        </p:blipFill>
        <p:spPr>
          <a:xfrm>
            <a:off x="2734422" y="4806124"/>
            <a:ext cx="4211810" cy="1915517"/>
          </a:xfrm>
          <a:prstGeom prst="rect">
            <a:avLst/>
          </a:prstGeom>
          <a:noFill/>
          <a:ln>
            <a:noFill/>
          </a:ln>
        </p:spPr>
      </p:pic>
      <p:sp>
        <p:nvSpPr>
          <p:cNvPr id="13" name="矩形 12"/>
          <p:cNvSpPr/>
          <p:nvPr/>
        </p:nvSpPr>
        <p:spPr>
          <a:xfrm>
            <a:off x="7048612" y="5429756"/>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2-25</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387839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custDataLst>
              <p:tags r:id="rId1"/>
            </p:custDataLst>
          </p:nvPr>
        </p:nvSpPr>
        <p:spPr>
          <a:xfrm>
            <a:off x="7409947" y="4863959"/>
            <a:ext cx="4340135" cy="169451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3" name="圆角矩形 12"/>
          <p:cNvSpPr/>
          <p:nvPr>
            <p:custDataLst>
              <p:tags r:id="rId2"/>
            </p:custDataLst>
          </p:nvPr>
        </p:nvSpPr>
        <p:spPr>
          <a:xfrm>
            <a:off x="7409948" y="368049"/>
            <a:ext cx="4340134" cy="432380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矩形 1"/>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p:cNvGrpSpPr/>
          <p:nvPr/>
        </p:nvGrpSpPr>
        <p:grpSpPr>
          <a:xfrm>
            <a:off x="137116" y="873833"/>
            <a:ext cx="2282233" cy="1127739"/>
            <a:chOff x="137116" y="1595724"/>
            <a:chExt cx="2282233" cy="1127739"/>
          </a:xfrm>
        </p:grpSpPr>
        <p:grpSp>
          <p:nvGrpSpPr>
            <p:cNvPr id="4" name="组合 3"/>
            <p:cNvGrpSpPr/>
            <p:nvPr/>
          </p:nvGrpSpPr>
          <p:grpSpPr>
            <a:xfrm>
              <a:off x="137116"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93698" y="1427982"/>
                <a:ext cx="1820517" cy="830997"/>
              </a:xfrm>
              <a:prstGeom prst="rect">
                <a:avLst/>
              </a:prstGeom>
              <a:noFill/>
            </p:spPr>
            <p:txBody>
              <a:bodyPr wrap="square" rtlCol="0">
                <a:spAutoFit/>
              </a:bodyPr>
              <a:lstStyle/>
              <a:p>
                <a:r>
                  <a:rPr lang="zh-CN" altLang="en-US" sz="2400" b="1" dirty="0">
                    <a:solidFill>
                      <a:schemeClr val="bg1"/>
                    </a:solidFill>
                  </a:rPr>
                  <a:t>课堂案</a:t>
                </a:r>
                <a:r>
                  <a:rPr lang="zh-CN" altLang="en-US" sz="2400" b="1" dirty="0" smtClean="0">
                    <a:solidFill>
                      <a:schemeClr val="bg1"/>
                    </a:solidFill>
                  </a:rPr>
                  <a:t>例</a:t>
                </a:r>
                <a:r>
                  <a:rPr lang="en-US" altLang="zh-CN" sz="2400" b="1" dirty="0" smtClean="0">
                    <a:solidFill>
                      <a:schemeClr val="bg1"/>
                    </a:solidFill>
                  </a:rPr>
                  <a:t>—</a:t>
                </a:r>
                <a:r>
                  <a:rPr lang="zh-CN" altLang="en-US" sz="2400" b="1" dirty="0" smtClean="0">
                    <a:solidFill>
                      <a:schemeClr val="bg1"/>
                    </a:solidFill>
                  </a:rPr>
                  <a:t>跳动的字符</a:t>
                </a:r>
                <a:endParaRPr lang="zh-CN" altLang="zh-CN" sz="2400" dirty="0">
                  <a:solidFill>
                    <a:schemeClr val="bg1"/>
                  </a:solidFill>
                </a:endParaRPr>
              </a:p>
            </p:txBody>
          </p:sp>
        </p:grpSp>
        <p:sp>
          <p:nvSpPr>
            <p:cNvPr id="5" name="等腰三角形 4"/>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p:cNvPicPr/>
          <p:nvPr/>
        </p:nvPicPr>
        <p:blipFill>
          <a:blip r:embed="rId4">
            <a:extLst>
              <a:ext uri="{28A0092B-C50C-407E-A947-70E740481C1C}">
                <a14:useLocalDpi xmlns:a14="http://schemas.microsoft.com/office/drawing/2010/main" val="0"/>
              </a:ext>
            </a:extLst>
          </a:blip>
          <a:srcRect/>
          <a:stretch>
            <a:fillRect/>
          </a:stretch>
        </p:blipFill>
        <p:spPr>
          <a:xfrm>
            <a:off x="2818898" y="1020080"/>
            <a:ext cx="4191501" cy="2461058"/>
          </a:xfrm>
          <a:prstGeom prst="rect">
            <a:avLst/>
          </a:prstGeom>
          <a:noFill/>
          <a:ln>
            <a:noFill/>
          </a:ln>
        </p:spPr>
      </p:pic>
      <p:sp>
        <p:nvSpPr>
          <p:cNvPr id="9" name="矩形 8"/>
          <p:cNvSpPr/>
          <p:nvPr/>
        </p:nvSpPr>
        <p:spPr>
          <a:xfrm>
            <a:off x="4054107" y="3321693"/>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2-26</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 name="图片 9"/>
          <p:cNvPicPr/>
          <p:nvPr/>
        </p:nvPicPr>
        <p:blipFill>
          <a:blip r:embed="rId5">
            <a:extLst>
              <a:ext uri="{28A0092B-C50C-407E-A947-70E740481C1C}">
                <a14:useLocalDpi xmlns:a14="http://schemas.microsoft.com/office/drawing/2010/main" val="0"/>
              </a:ext>
            </a:extLst>
          </a:blip>
          <a:srcRect/>
          <a:stretch>
            <a:fillRect/>
          </a:stretch>
        </p:blipFill>
        <p:spPr>
          <a:xfrm>
            <a:off x="2818898" y="3905507"/>
            <a:ext cx="4191501" cy="2221605"/>
          </a:xfrm>
          <a:prstGeom prst="rect">
            <a:avLst/>
          </a:prstGeom>
          <a:noFill/>
          <a:ln>
            <a:noFill/>
          </a:ln>
        </p:spPr>
      </p:pic>
      <p:sp>
        <p:nvSpPr>
          <p:cNvPr id="11" name="矩形 10"/>
          <p:cNvSpPr/>
          <p:nvPr/>
        </p:nvSpPr>
        <p:spPr>
          <a:xfrm>
            <a:off x="3911604" y="5982734"/>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2-27</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2" name="矩形 11"/>
          <p:cNvSpPr/>
          <p:nvPr/>
        </p:nvSpPr>
        <p:spPr>
          <a:xfrm>
            <a:off x="7611234" y="416175"/>
            <a:ext cx="3995989" cy="3970318"/>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：通过调节“起始”和“结束”的数值，可以在时间轴中看到不同的效果，将“起始”调整为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，“结束”调整为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，拖动时间线，就能看到单个字符的跳动动画，如图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2-27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7409947" y="4820194"/>
            <a:ext cx="4197275" cy="1754326"/>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：在“预览”面板中单击“播放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停止”按钮，可以预览当前效果。</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5461471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718379" y="286039"/>
            <a:ext cx="8719832" cy="1959856"/>
            <a:chOff x="2596945" y="1066339"/>
            <a:chExt cx="9051581" cy="903978"/>
          </a:xfrm>
        </p:grpSpPr>
        <p:sp>
          <p:nvSpPr>
            <p:cNvPr id="9" name="圆角矩形 8"/>
            <p:cNvSpPr/>
            <p:nvPr>
              <p:custDataLst>
                <p:tags r:id="rId1"/>
              </p:custDataLst>
            </p:nvPr>
          </p:nvSpPr>
          <p:spPr>
            <a:xfrm>
              <a:off x="2596945" y="1066339"/>
              <a:ext cx="9051581" cy="9039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0" name="矩形 9"/>
            <p:cNvSpPr/>
            <p:nvPr/>
          </p:nvSpPr>
          <p:spPr>
            <a:xfrm>
              <a:off x="2759241" y="1236263"/>
              <a:ext cx="8630653"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61614" y="1524234"/>
                <a:ext cx="1820517" cy="584775"/>
              </a:xfrm>
              <a:prstGeom prst="rect">
                <a:avLst/>
              </a:prstGeom>
              <a:noFill/>
            </p:spPr>
            <p:txBody>
              <a:bodyPr wrap="square" rtlCol="0">
                <a:spAutoFit/>
              </a:bodyPr>
              <a:lstStyle/>
              <a:p>
                <a:r>
                  <a:rPr lang="zh-CN" altLang="en-US" sz="3200" b="1" dirty="0">
                    <a:solidFill>
                      <a:schemeClr val="bg1"/>
                    </a:solidFill>
                  </a:rPr>
                  <a:t>设置项目</a:t>
                </a:r>
                <a:endParaRPr lang="zh-CN" altLang="zh-CN" sz="32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823412" y="314763"/>
            <a:ext cx="8277917" cy="1754326"/>
          </a:xfrm>
          <a:prstGeom prst="rect">
            <a:avLst/>
          </a:prstGeom>
        </p:spPr>
        <p:txBody>
          <a:bodyPr wrap="square">
            <a:spAutoFit/>
          </a:bodyPr>
          <a:lstStyle/>
          <a:p>
            <a:pPr indent="304800" algn="just">
              <a:lnSpc>
                <a:spcPct val="150000"/>
              </a:lnSpc>
              <a:spcAft>
                <a:spcPts val="0"/>
              </a:spcAft>
            </a:pPr>
            <a:r>
              <a:rPr lang="zh-CN" altLang="zh-CN" sz="2400" kern="100" dirty="0">
                <a:latin typeface="+mn-ea"/>
                <a:cs typeface="宋体" panose="02010600030101010101" pitchFamily="2" charset="-122"/>
              </a:rPr>
              <a:t>正确设置项目可以帮助用户在输出影片时避免一些错误，执行“文件</a:t>
            </a:r>
            <a:r>
              <a:rPr lang="en-US" altLang="zh-CN" sz="2400" kern="100" dirty="0">
                <a:latin typeface="+mn-ea"/>
                <a:cs typeface="宋体" panose="02010600030101010101" pitchFamily="2" charset="-122"/>
              </a:rPr>
              <a:t>&gt;</a:t>
            </a:r>
            <a:r>
              <a:rPr lang="zh-CN" altLang="zh-CN" sz="2400" kern="100" dirty="0">
                <a:latin typeface="+mn-ea"/>
                <a:cs typeface="宋体" panose="02010600030101010101" pitchFamily="2" charset="-122"/>
              </a:rPr>
              <a:t>项目设置”菜单命令，可以打开“项目设置”对话框，如图</a:t>
            </a:r>
            <a:r>
              <a:rPr lang="en-US" altLang="zh-CN" sz="2400" kern="100" dirty="0">
                <a:latin typeface="+mn-ea"/>
                <a:cs typeface="宋体" panose="02010600030101010101" pitchFamily="2" charset="-122"/>
              </a:rPr>
              <a:t>2-28</a:t>
            </a:r>
            <a:r>
              <a:rPr lang="zh-CN" altLang="zh-CN" sz="2400" kern="100" dirty="0">
                <a:latin typeface="+mn-ea"/>
                <a:cs typeface="宋体" panose="02010600030101010101" pitchFamily="2" charset="-122"/>
              </a:rPr>
              <a:t>至图</a:t>
            </a:r>
            <a:r>
              <a:rPr lang="en-US" altLang="zh-CN" sz="2400" kern="100" dirty="0">
                <a:latin typeface="+mn-ea"/>
                <a:cs typeface="宋体" panose="02010600030101010101" pitchFamily="2" charset="-122"/>
              </a:rPr>
              <a:t>2-30</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2874727" y="2444751"/>
            <a:ext cx="7355538" cy="1431109"/>
          </a:xfrm>
          <a:prstGeom prst="rect">
            <a:avLst/>
          </a:prstGeom>
          <a:noFill/>
          <a:ln>
            <a:noFill/>
          </a:ln>
        </p:spPr>
      </p:pic>
      <p:sp>
        <p:nvSpPr>
          <p:cNvPr id="12" name="矩形 11"/>
          <p:cNvSpPr/>
          <p:nvPr/>
        </p:nvSpPr>
        <p:spPr>
          <a:xfrm>
            <a:off x="9998393" y="2868398"/>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2-28</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3" name="图片 12"/>
          <p:cNvPicPr/>
          <p:nvPr/>
        </p:nvPicPr>
        <p:blipFill>
          <a:blip r:embed="rId4">
            <a:extLst>
              <a:ext uri="{28A0092B-C50C-407E-A947-70E740481C1C}">
                <a14:useLocalDpi xmlns:a14="http://schemas.microsoft.com/office/drawing/2010/main" val="0"/>
              </a:ext>
            </a:extLst>
          </a:blip>
          <a:srcRect/>
          <a:stretch>
            <a:fillRect/>
          </a:stretch>
        </p:blipFill>
        <p:spPr>
          <a:xfrm>
            <a:off x="2874727" y="4215712"/>
            <a:ext cx="4371707" cy="2040709"/>
          </a:xfrm>
          <a:prstGeom prst="rect">
            <a:avLst/>
          </a:prstGeom>
          <a:noFill/>
          <a:ln>
            <a:noFill/>
          </a:ln>
        </p:spPr>
      </p:pic>
      <p:sp>
        <p:nvSpPr>
          <p:cNvPr id="14" name="矩形 13"/>
          <p:cNvSpPr/>
          <p:nvPr/>
        </p:nvSpPr>
        <p:spPr>
          <a:xfrm>
            <a:off x="3964385" y="6208306"/>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2-29</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5" name="图片 14"/>
          <p:cNvPicPr/>
          <p:nvPr/>
        </p:nvPicPr>
        <p:blipFill>
          <a:blip r:embed="rId5">
            <a:extLst>
              <a:ext uri="{28A0092B-C50C-407E-A947-70E740481C1C}">
                <a14:useLocalDpi xmlns:a14="http://schemas.microsoft.com/office/drawing/2010/main" val="0"/>
              </a:ext>
            </a:extLst>
          </a:blip>
          <a:srcRect/>
          <a:stretch>
            <a:fillRect/>
          </a:stretch>
        </p:blipFill>
        <p:spPr>
          <a:xfrm>
            <a:off x="7455930" y="4074715"/>
            <a:ext cx="3757504" cy="2642288"/>
          </a:xfrm>
          <a:prstGeom prst="rect">
            <a:avLst/>
          </a:prstGeom>
          <a:noFill/>
          <a:ln>
            <a:noFill/>
          </a:ln>
        </p:spPr>
      </p:pic>
      <p:sp>
        <p:nvSpPr>
          <p:cNvPr id="16" name="矩形 15"/>
          <p:cNvSpPr/>
          <p:nvPr/>
        </p:nvSpPr>
        <p:spPr>
          <a:xfrm>
            <a:off x="10798512" y="4888028"/>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2-30</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419851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1"/>
            </p:custDataLst>
          </p:nvPr>
        </p:nvSpPr>
        <p:spPr>
          <a:xfrm>
            <a:off x="2791327" y="1779755"/>
            <a:ext cx="9095873" cy="325746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2766802"/>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61614" y="1524234"/>
                <a:ext cx="1820517" cy="584775"/>
              </a:xfrm>
              <a:prstGeom prst="rect">
                <a:avLst/>
              </a:prstGeom>
              <a:noFill/>
            </p:spPr>
            <p:txBody>
              <a:bodyPr wrap="square" rtlCol="0">
                <a:spAutoFit/>
              </a:bodyPr>
              <a:lstStyle/>
              <a:p>
                <a:r>
                  <a:rPr lang="zh-CN" altLang="en-US" sz="3200" b="1" dirty="0">
                    <a:solidFill>
                      <a:schemeClr val="bg1"/>
                    </a:solidFill>
                  </a:rPr>
                  <a:t>设置项目</a:t>
                </a:r>
                <a:endParaRPr lang="zh-CN" altLang="zh-CN" sz="32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839453" y="1917949"/>
            <a:ext cx="8855242" cy="2862322"/>
          </a:xfrm>
          <a:prstGeom prst="rect">
            <a:avLst/>
          </a:prstGeom>
        </p:spPr>
        <p:txBody>
          <a:bodyPr wrap="square">
            <a:spAutoFit/>
          </a:bodyPr>
          <a:lstStyle/>
          <a:p>
            <a:pPr indent="304800" algn="just">
              <a:lnSpc>
                <a:spcPct val="150000"/>
              </a:lnSpc>
              <a:spcAft>
                <a:spcPts val="0"/>
              </a:spcAft>
            </a:pPr>
            <a:r>
              <a:rPr lang="zh-CN" altLang="zh-CN" sz="2400" kern="100" dirty="0">
                <a:latin typeface="+mn-ea"/>
                <a:cs typeface="宋体" panose="02010600030101010101" pitchFamily="2" charset="-122"/>
              </a:rPr>
              <a:t>“项目设置”对话框中的参数分为</a:t>
            </a:r>
            <a:r>
              <a:rPr lang="en-US" altLang="zh-CN" sz="2400" kern="100" dirty="0">
                <a:latin typeface="+mn-ea"/>
                <a:cs typeface="宋体" panose="02010600030101010101" pitchFamily="2" charset="-122"/>
              </a:rPr>
              <a:t>5</a:t>
            </a:r>
            <a:r>
              <a:rPr lang="zh-CN" altLang="zh-CN" sz="2400" kern="100" dirty="0">
                <a:latin typeface="+mn-ea"/>
                <a:cs typeface="宋体" panose="02010600030101010101" pitchFamily="2" charset="-122"/>
              </a:rPr>
              <a:t>个部分，分别是视频渲染和效果、时间显示样式、颜色、音频和表达式。</a:t>
            </a:r>
            <a:endParaRPr lang="zh-CN" altLang="zh-CN" kern="100" dirty="0">
              <a:latin typeface="+mn-ea"/>
              <a:cs typeface="Times New Roman" panose="02020603050405020304" pitchFamily="18" charset="0"/>
            </a:endParaRPr>
          </a:p>
          <a:p>
            <a:pPr indent="304800" algn="just">
              <a:lnSpc>
                <a:spcPct val="150000"/>
              </a:lnSpc>
              <a:spcAft>
                <a:spcPts val="0"/>
              </a:spcAft>
            </a:pPr>
            <a:r>
              <a:rPr lang="zh-CN" altLang="zh-CN" sz="2400" kern="100" dirty="0">
                <a:latin typeface="+mn-ea"/>
                <a:cs typeface="宋体" panose="02010600030101010101" pitchFamily="2" charset="-122"/>
              </a:rPr>
              <a:t>其中颜色设置是在设置项目时必须优先考虑的，因为颜色设置决定了导入素材的颜色将如何被解析，也决定了最终输出视频的颜色数据将如何被转换，一般情况下其他的选项无需进行调整。</a:t>
            </a:r>
            <a:endParaRPr lang="zh-CN" altLang="zh-CN" kern="100" dirty="0">
              <a:effectLst/>
              <a:latin typeface="+mn-ea"/>
              <a:cs typeface="Times New Roman" panose="02020603050405020304" pitchFamily="18" charset="0"/>
            </a:endParaRPr>
          </a:p>
        </p:txBody>
      </p:sp>
    </p:spTree>
    <p:extLst>
      <p:ext uri="{BB962C8B-B14F-4D97-AF65-F5344CB8AC3E}">
        <p14:creationId xmlns:p14="http://schemas.microsoft.com/office/powerpoint/2010/main" val="28530409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custDataLst>
              <p:tags r:id="rId1"/>
            </p:custDataLst>
          </p:nvPr>
        </p:nvSpPr>
        <p:spPr>
          <a:xfrm>
            <a:off x="2727159" y="421755"/>
            <a:ext cx="4780547" cy="609005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121074" y="1018218"/>
            <a:ext cx="2282233" cy="1127739"/>
            <a:chOff x="137116" y="1595724"/>
            <a:chExt cx="2282233" cy="1127739"/>
          </a:xfrm>
        </p:grpSpPr>
        <p:grpSp>
          <p:nvGrpSpPr>
            <p:cNvPr id="4" name="组合 3"/>
            <p:cNvGrpSpPr/>
            <p:nvPr/>
          </p:nvGrpSpPr>
          <p:grpSpPr>
            <a:xfrm>
              <a:off x="137116"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61614" y="1524234"/>
                <a:ext cx="1820517" cy="584775"/>
              </a:xfrm>
              <a:prstGeom prst="rect">
                <a:avLst/>
              </a:prstGeom>
              <a:noFill/>
            </p:spPr>
            <p:txBody>
              <a:bodyPr wrap="square" rtlCol="0">
                <a:spAutoFit/>
              </a:bodyPr>
              <a:lstStyle/>
              <a:p>
                <a:r>
                  <a:rPr lang="zh-CN" altLang="en-US" sz="3200" b="1" dirty="0">
                    <a:solidFill>
                      <a:schemeClr val="bg1"/>
                    </a:solidFill>
                  </a:rPr>
                  <a:t>创</a:t>
                </a:r>
                <a:r>
                  <a:rPr lang="zh-CN" altLang="en-US" sz="3200" b="1" dirty="0" smtClean="0">
                    <a:solidFill>
                      <a:schemeClr val="bg1"/>
                    </a:solidFill>
                  </a:rPr>
                  <a:t>建合成</a:t>
                </a:r>
                <a:endParaRPr lang="zh-CN" altLang="zh-CN" sz="3200" dirty="0">
                  <a:solidFill>
                    <a:schemeClr val="bg1"/>
                  </a:solidFill>
                </a:endParaRPr>
              </a:p>
            </p:txBody>
          </p:sp>
        </p:grpSp>
        <p:sp>
          <p:nvSpPr>
            <p:cNvPr id="5" name="等腰三角形 4"/>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2791328" y="341544"/>
            <a:ext cx="4315326" cy="6186309"/>
          </a:xfrm>
          <a:prstGeom prst="rect">
            <a:avLst/>
          </a:prstGeom>
        </p:spPr>
        <p:txBody>
          <a:bodyPr wrap="square">
            <a:spAutoFit/>
          </a:bodyPr>
          <a:lstStyle/>
          <a:p>
            <a:pPr indent="304800" algn="just">
              <a:lnSpc>
                <a:spcPct val="150000"/>
              </a:lnSpc>
              <a:spcAft>
                <a:spcPts val="0"/>
              </a:spcAft>
            </a:pPr>
            <a:r>
              <a:rPr lang="zh-CN" altLang="zh-CN" sz="2400" kern="100" dirty="0">
                <a:latin typeface="+mn-ea"/>
                <a:cs typeface="宋体" panose="02010600030101010101" pitchFamily="2" charset="-122"/>
              </a:rPr>
              <a:t>新建合成的方法主要有以下</a:t>
            </a:r>
            <a:r>
              <a:rPr lang="en-US" altLang="zh-CN" sz="2400" kern="100" dirty="0">
                <a:latin typeface="+mn-ea"/>
                <a:cs typeface="宋体" panose="02010600030101010101" pitchFamily="2" charset="-122"/>
              </a:rPr>
              <a:t>3</a:t>
            </a:r>
            <a:r>
              <a:rPr lang="zh-CN" altLang="zh-CN" sz="2400" kern="100" dirty="0">
                <a:latin typeface="+mn-ea"/>
                <a:cs typeface="宋体" panose="02010600030101010101" pitchFamily="2" charset="-122"/>
              </a:rPr>
              <a:t>种：</a:t>
            </a:r>
            <a:endParaRPr lang="zh-CN" altLang="zh-CN" kern="100" dirty="0">
              <a:latin typeface="+mn-ea"/>
              <a:cs typeface="Times New Roman" panose="02020603050405020304" pitchFamily="18" charset="0"/>
            </a:endParaRPr>
          </a:p>
          <a:p>
            <a:pPr indent="304800" algn="just">
              <a:lnSpc>
                <a:spcPct val="150000"/>
              </a:lnSpc>
              <a:spcAft>
                <a:spcPts val="0"/>
              </a:spcAft>
            </a:pPr>
            <a:r>
              <a:rPr lang="zh-CN" altLang="zh-CN" sz="2400" kern="100" dirty="0">
                <a:latin typeface="+mn-ea"/>
                <a:cs typeface="宋体" panose="02010600030101010101" pitchFamily="2" charset="-122"/>
              </a:rPr>
              <a:t>第</a:t>
            </a:r>
            <a:r>
              <a:rPr lang="en-US" altLang="zh-CN" sz="2400" kern="100" dirty="0">
                <a:latin typeface="+mn-ea"/>
                <a:cs typeface="宋体" panose="02010600030101010101" pitchFamily="2" charset="-122"/>
              </a:rPr>
              <a:t>1</a:t>
            </a:r>
            <a:r>
              <a:rPr lang="zh-CN" altLang="zh-CN" sz="2400" kern="100" dirty="0">
                <a:latin typeface="+mn-ea"/>
                <a:cs typeface="宋体" panose="02010600030101010101" pitchFamily="2" charset="-122"/>
              </a:rPr>
              <a:t>种：执行“合成</a:t>
            </a:r>
            <a:r>
              <a:rPr lang="en-US" altLang="zh-CN" sz="2400" kern="100" dirty="0">
                <a:latin typeface="+mn-ea"/>
                <a:cs typeface="宋体" panose="02010600030101010101" pitchFamily="2" charset="-122"/>
              </a:rPr>
              <a:t>&gt;</a:t>
            </a:r>
            <a:r>
              <a:rPr lang="zh-CN" altLang="zh-CN" sz="2400" kern="100" dirty="0">
                <a:latin typeface="+mn-ea"/>
                <a:cs typeface="宋体" panose="02010600030101010101" pitchFamily="2" charset="-122"/>
              </a:rPr>
              <a:t>新建合成”菜单命令。</a:t>
            </a:r>
            <a:endParaRPr lang="zh-CN" altLang="zh-CN" kern="100" dirty="0">
              <a:latin typeface="+mn-ea"/>
              <a:cs typeface="Times New Roman" panose="02020603050405020304" pitchFamily="18" charset="0"/>
            </a:endParaRPr>
          </a:p>
          <a:p>
            <a:pPr indent="304800" algn="just">
              <a:lnSpc>
                <a:spcPct val="150000"/>
              </a:lnSpc>
              <a:spcAft>
                <a:spcPts val="0"/>
              </a:spcAft>
            </a:pPr>
            <a:r>
              <a:rPr lang="zh-CN" altLang="zh-CN" sz="2400" kern="100" dirty="0">
                <a:latin typeface="+mn-ea"/>
                <a:cs typeface="宋体" panose="02010600030101010101" pitchFamily="2" charset="-122"/>
              </a:rPr>
              <a:t>第</a:t>
            </a:r>
            <a:r>
              <a:rPr lang="en-US" altLang="zh-CN" sz="2400" kern="100" dirty="0">
                <a:latin typeface="+mn-ea"/>
                <a:cs typeface="宋体" panose="02010600030101010101" pitchFamily="2" charset="-122"/>
              </a:rPr>
              <a:t>2</a:t>
            </a:r>
            <a:r>
              <a:rPr lang="zh-CN" altLang="zh-CN" sz="2400" kern="100" dirty="0">
                <a:latin typeface="+mn-ea"/>
                <a:cs typeface="宋体" panose="02010600030101010101" pitchFamily="2" charset="-122"/>
              </a:rPr>
              <a:t>种：在“项目”面板中单击“新建合成”按钮</a:t>
            </a:r>
            <a:r>
              <a:rPr lang="en-US" altLang="zh-CN" sz="2400" kern="100" dirty="0">
                <a:latin typeface="+mn-ea"/>
                <a:cs typeface="宋体" panose="02010600030101010101" pitchFamily="2" charset="-122"/>
              </a:rPr>
              <a:t>.</a:t>
            </a:r>
            <a:endParaRPr lang="zh-CN" altLang="zh-CN" kern="100" dirty="0">
              <a:latin typeface="+mn-ea"/>
              <a:cs typeface="Times New Roman" panose="02020603050405020304" pitchFamily="18" charset="0"/>
            </a:endParaRPr>
          </a:p>
          <a:p>
            <a:pPr indent="304800" algn="just">
              <a:lnSpc>
                <a:spcPct val="150000"/>
              </a:lnSpc>
              <a:spcAft>
                <a:spcPts val="0"/>
              </a:spcAft>
            </a:pPr>
            <a:r>
              <a:rPr lang="zh-CN" altLang="zh-CN" sz="2400" kern="100" dirty="0">
                <a:latin typeface="+mn-ea"/>
                <a:cs typeface="宋体" panose="02010600030101010101" pitchFamily="2" charset="-122"/>
              </a:rPr>
              <a:t>第</a:t>
            </a:r>
            <a:r>
              <a:rPr lang="en-US" altLang="zh-CN" sz="2400" kern="100" dirty="0">
                <a:latin typeface="+mn-ea"/>
                <a:cs typeface="宋体" panose="02010600030101010101" pitchFamily="2" charset="-122"/>
              </a:rPr>
              <a:t>3</a:t>
            </a:r>
            <a:r>
              <a:rPr lang="zh-CN" altLang="zh-CN" sz="2400" kern="100" dirty="0">
                <a:latin typeface="+mn-ea"/>
                <a:cs typeface="宋体" panose="02010600030101010101" pitchFamily="2" charset="-122"/>
              </a:rPr>
              <a:t>种：按快捷键</a:t>
            </a:r>
            <a:r>
              <a:rPr lang="en-US" altLang="zh-CN" sz="2400" kern="100" dirty="0">
                <a:latin typeface="+mn-ea"/>
                <a:cs typeface="宋体" panose="02010600030101010101" pitchFamily="2" charset="-122"/>
              </a:rPr>
              <a:t>Ctrl+N</a:t>
            </a:r>
            <a:r>
              <a:rPr lang="zh-CN" altLang="zh-CN" sz="2400" kern="100" dirty="0">
                <a:latin typeface="+mn-ea"/>
                <a:cs typeface="宋体" panose="02010600030101010101" pitchFamily="2" charset="-122"/>
              </a:rPr>
              <a:t>。</a:t>
            </a:r>
            <a:endParaRPr lang="zh-CN" altLang="zh-CN" kern="100" dirty="0">
              <a:latin typeface="+mn-ea"/>
              <a:cs typeface="Times New Roman" panose="02020603050405020304" pitchFamily="18" charset="0"/>
            </a:endParaRPr>
          </a:p>
          <a:p>
            <a:pPr indent="304800" algn="just">
              <a:lnSpc>
                <a:spcPct val="150000"/>
              </a:lnSpc>
              <a:spcAft>
                <a:spcPts val="0"/>
              </a:spcAft>
            </a:pPr>
            <a:r>
              <a:rPr lang="zh-CN" altLang="zh-CN" sz="2400" kern="100" dirty="0">
                <a:latin typeface="+mn-ea"/>
                <a:cs typeface="宋体" panose="02010600030101010101" pitchFamily="2" charset="-122"/>
              </a:rPr>
              <a:t>创建合成时，</a:t>
            </a:r>
            <a:r>
              <a:rPr lang="en-US" altLang="zh-CN" sz="2400" kern="100" dirty="0">
                <a:latin typeface="+mn-ea"/>
                <a:cs typeface="宋体" panose="02010600030101010101" pitchFamily="2" charset="-122"/>
              </a:rPr>
              <a:t>After Effects</a:t>
            </a:r>
            <a:r>
              <a:rPr lang="zh-CN" altLang="zh-CN" sz="2400" kern="100" dirty="0">
                <a:latin typeface="+mn-ea"/>
                <a:cs typeface="宋体" panose="02010600030101010101" pitchFamily="2" charset="-122"/>
              </a:rPr>
              <a:t>会打开“合成设置”对话框，默认显示“基本”参数设置，如图</a:t>
            </a:r>
            <a:r>
              <a:rPr lang="en-US" altLang="zh-CN" sz="2400" kern="100" dirty="0">
                <a:latin typeface="+mn-ea"/>
                <a:cs typeface="宋体" panose="02010600030101010101" pitchFamily="2" charset="-122"/>
              </a:rPr>
              <a:t>2-31</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7831558" y="731283"/>
            <a:ext cx="4119810" cy="3487789"/>
          </a:xfrm>
          <a:prstGeom prst="rect">
            <a:avLst/>
          </a:prstGeom>
          <a:noFill/>
          <a:ln>
            <a:noFill/>
          </a:ln>
        </p:spPr>
      </p:pic>
      <p:sp>
        <p:nvSpPr>
          <p:cNvPr id="10" name="矩形 9"/>
          <p:cNvSpPr/>
          <p:nvPr/>
        </p:nvSpPr>
        <p:spPr>
          <a:xfrm>
            <a:off x="8728891" y="4474493"/>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2-31</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416003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1"/>
            </p:custDataLst>
          </p:nvPr>
        </p:nvSpPr>
        <p:spPr>
          <a:xfrm>
            <a:off x="2727160" y="421755"/>
            <a:ext cx="4732420" cy="581862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21074" y="1018218"/>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61614" y="1524234"/>
                <a:ext cx="1820517" cy="584775"/>
              </a:xfrm>
              <a:prstGeom prst="rect">
                <a:avLst/>
              </a:prstGeom>
              <a:noFill/>
            </p:spPr>
            <p:txBody>
              <a:bodyPr wrap="square" rtlCol="0">
                <a:spAutoFit/>
              </a:bodyPr>
              <a:lstStyle/>
              <a:p>
                <a:r>
                  <a:rPr lang="zh-CN" altLang="en-US" sz="3200" b="1" dirty="0">
                    <a:solidFill>
                      <a:schemeClr val="bg1"/>
                    </a:solidFill>
                  </a:rPr>
                  <a:t>创</a:t>
                </a:r>
                <a:r>
                  <a:rPr lang="zh-CN" altLang="en-US" sz="3200" b="1" dirty="0" smtClean="0">
                    <a:solidFill>
                      <a:schemeClr val="bg1"/>
                    </a:solidFill>
                  </a:rPr>
                  <a:t>建合成</a:t>
                </a:r>
                <a:endParaRPr lang="zh-CN" altLang="zh-CN" sz="32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3064041" y="389780"/>
            <a:ext cx="4203033" cy="5632311"/>
          </a:xfrm>
          <a:prstGeom prst="rect">
            <a:avLst/>
          </a:prstGeom>
        </p:spPr>
        <p:txBody>
          <a:bodyPr wrap="square">
            <a:spAutoFit/>
          </a:bodyPr>
          <a:lstStyle/>
          <a:p>
            <a:pPr indent="304800">
              <a:lnSpc>
                <a:spcPct val="150000"/>
              </a:lnSpc>
            </a:pPr>
            <a:r>
              <a:rPr lang="zh-CN" altLang="zh-CN" sz="2400" kern="100" dirty="0">
                <a:latin typeface="+mn-ea"/>
                <a:cs typeface="宋体" panose="02010600030101010101" pitchFamily="2" charset="-122"/>
              </a:rPr>
              <a:t>我们也可以直接按照素材样式创建合成，在项目面板中直接将素材拖拽到“时间轴”面板中，就可以按照该素材的大小、时间长短、颜色深度创建一个新的合成。如果需要对合成进行修改，则可以在上方菜单中选择“合成”——“合成设置”，重新对整个合成进行参数调整，如图</a:t>
            </a:r>
            <a:r>
              <a:rPr lang="en-US" altLang="zh-CN" sz="2400" kern="100" dirty="0">
                <a:latin typeface="+mn-ea"/>
                <a:cs typeface="宋体" panose="02010600030101010101" pitchFamily="2" charset="-122"/>
              </a:rPr>
              <a:t>2-32</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7984718" y="422158"/>
            <a:ext cx="3886439" cy="4871737"/>
          </a:xfrm>
          <a:prstGeom prst="rect">
            <a:avLst/>
          </a:prstGeom>
          <a:noFill/>
          <a:ln>
            <a:noFill/>
          </a:ln>
        </p:spPr>
      </p:pic>
      <p:sp>
        <p:nvSpPr>
          <p:cNvPr id="10" name="矩形 9"/>
          <p:cNvSpPr/>
          <p:nvPr/>
        </p:nvSpPr>
        <p:spPr>
          <a:xfrm>
            <a:off x="8760975" y="5385924"/>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2-32</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682271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custDataLst>
              <p:tags r:id="rId1"/>
            </p:custDataLst>
          </p:nvPr>
        </p:nvSpPr>
        <p:spPr>
          <a:xfrm>
            <a:off x="2954992" y="1236166"/>
            <a:ext cx="3397679" cy="506838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21074" y="1018218"/>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61614" y="1524234"/>
                <a:ext cx="1820517" cy="584775"/>
              </a:xfrm>
              <a:prstGeom prst="rect">
                <a:avLst/>
              </a:prstGeom>
              <a:noFill/>
            </p:spPr>
            <p:txBody>
              <a:bodyPr wrap="square" rtlCol="0">
                <a:spAutoFit/>
              </a:bodyPr>
              <a:lstStyle/>
              <a:p>
                <a:r>
                  <a:rPr lang="zh-CN" altLang="en-US" sz="3200" b="1" dirty="0">
                    <a:solidFill>
                      <a:schemeClr val="bg1"/>
                    </a:solidFill>
                  </a:rPr>
                  <a:t>创</a:t>
                </a:r>
                <a:r>
                  <a:rPr lang="zh-CN" altLang="en-US" sz="3200" b="1" dirty="0" smtClean="0">
                    <a:solidFill>
                      <a:schemeClr val="bg1"/>
                    </a:solidFill>
                  </a:rPr>
                  <a:t>建合成</a:t>
                </a:r>
                <a:endParaRPr lang="zh-CN" altLang="zh-CN" sz="32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569984" y="270577"/>
            <a:ext cx="2656496"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合成参数详解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3192376" y="1236166"/>
            <a:ext cx="2791328" cy="4524315"/>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合成名称</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设置要创建的合成的名称。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·预设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选择预设的影片类型，用户也可以通过选择“自定义”选项来自行设置影片类型，如图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2-33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7216441" y="644397"/>
            <a:ext cx="2665496" cy="5916824"/>
          </a:xfrm>
          <a:prstGeom prst="rect">
            <a:avLst/>
          </a:prstGeom>
          <a:noFill/>
          <a:ln>
            <a:noFill/>
          </a:ln>
        </p:spPr>
      </p:pic>
      <p:sp>
        <p:nvSpPr>
          <p:cNvPr id="11" name="矩形 10"/>
          <p:cNvSpPr/>
          <p:nvPr/>
        </p:nvSpPr>
        <p:spPr>
          <a:xfrm>
            <a:off x="9660086" y="3348893"/>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2-33</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1800548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custDataLst>
              <p:tags r:id="rId1"/>
            </p:custDataLst>
          </p:nvPr>
        </p:nvSpPr>
        <p:spPr>
          <a:xfrm>
            <a:off x="2598821" y="1139914"/>
            <a:ext cx="5694947" cy="551625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21074" y="1018218"/>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61614" y="1524234"/>
                <a:ext cx="1820517" cy="584775"/>
              </a:xfrm>
              <a:prstGeom prst="rect">
                <a:avLst/>
              </a:prstGeom>
              <a:noFill/>
            </p:spPr>
            <p:txBody>
              <a:bodyPr wrap="square" rtlCol="0">
                <a:spAutoFit/>
              </a:bodyPr>
              <a:lstStyle/>
              <a:p>
                <a:r>
                  <a:rPr lang="zh-CN" altLang="en-US" sz="3200" b="1" dirty="0">
                    <a:solidFill>
                      <a:schemeClr val="bg1"/>
                    </a:solidFill>
                  </a:rPr>
                  <a:t>创</a:t>
                </a:r>
                <a:r>
                  <a:rPr lang="zh-CN" altLang="en-US" sz="3200" b="1" dirty="0" smtClean="0">
                    <a:solidFill>
                      <a:schemeClr val="bg1"/>
                    </a:solidFill>
                  </a:rPr>
                  <a:t>建合成</a:t>
                </a:r>
                <a:endParaRPr lang="zh-CN" altLang="zh-CN" sz="32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569984" y="270577"/>
            <a:ext cx="2656496"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合成参数详解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2771270" y="1023859"/>
            <a:ext cx="5073319" cy="5632311"/>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宽度</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高度</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设置合成的尺寸，单位为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px</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（像素）。</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·锁定长宽比为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：勾选该选项时，将锁定合成尺寸的宽高比例</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这样当调节“宽度”和“高度”中的某一个参数时，另外一个参数也会按照比例自动进行调整。</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·像素长宽比</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设置单个像素的宽高比例</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可以在右侧的下拉列表中选择预设的像素宽高比，如图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2-34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8489282" y="1497556"/>
            <a:ext cx="3590423" cy="2192127"/>
          </a:xfrm>
          <a:prstGeom prst="rect">
            <a:avLst/>
          </a:prstGeom>
          <a:noFill/>
          <a:ln>
            <a:noFill/>
          </a:ln>
        </p:spPr>
      </p:pic>
      <p:sp>
        <p:nvSpPr>
          <p:cNvPr id="11" name="矩形 10"/>
          <p:cNvSpPr/>
          <p:nvPr/>
        </p:nvSpPr>
        <p:spPr>
          <a:xfrm>
            <a:off x="9194112" y="3840014"/>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2-34</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695639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3528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 name="文本框 2"/>
          <p:cNvSpPr txBox="1"/>
          <p:nvPr/>
        </p:nvSpPr>
        <p:spPr>
          <a:xfrm>
            <a:off x="930042" y="2606075"/>
            <a:ext cx="1492716" cy="830997"/>
          </a:xfrm>
          <a:prstGeom prst="rect">
            <a:avLst/>
          </a:prstGeom>
          <a:noFill/>
        </p:spPr>
        <p:txBody>
          <a:bodyPr wrap="none" rtlCol="0">
            <a:spAutoFit/>
          </a:bodyPr>
          <a:lstStyle/>
          <a:p>
            <a:pPr algn="ctr"/>
            <a:r>
              <a:rPr lang="zh-CN" altLang="en-US" sz="4800" b="1" spc="300" dirty="0">
                <a:solidFill>
                  <a:schemeClr val="bg1"/>
                </a:solidFill>
              </a:rPr>
              <a:t>目录</a:t>
            </a:r>
          </a:p>
        </p:txBody>
      </p:sp>
      <p:sp>
        <p:nvSpPr>
          <p:cNvPr id="7" name="文本框 6"/>
          <p:cNvSpPr txBox="1"/>
          <p:nvPr/>
        </p:nvSpPr>
        <p:spPr>
          <a:xfrm>
            <a:off x="808310" y="3554278"/>
            <a:ext cx="1736181" cy="400110"/>
          </a:xfrm>
          <a:prstGeom prst="rect">
            <a:avLst/>
          </a:prstGeom>
          <a:noFill/>
        </p:spPr>
        <p:txBody>
          <a:bodyPr wrap="none" rtlCol="0">
            <a:spAutoFit/>
          </a:bodyPr>
          <a:lstStyle/>
          <a:p>
            <a:pPr algn="ctr"/>
            <a:r>
              <a:rPr lang="en-US" altLang="zh-CN" sz="2000" spc="300" dirty="0">
                <a:solidFill>
                  <a:schemeClr val="bg1"/>
                </a:solidFill>
              </a:rPr>
              <a:t>CONTENT</a:t>
            </a:r>
            <a:endParaRPr lang="zh-CN" altLang="en-US" sz="2000" spc="300" dirty="0">
              <a:solidFill>
                <a:schemeClr val="bg1"/>
              </a:solidFill>
            </a:endParaRPr>
          </a:p>
        </p:txBody>
      </p:sp>
      <p:sp>
        <p:nvSpPr>
          <p:cNvPr id="5" name="文本框 4"/>
          <p:cNvSpPr txBox="1"/>
          <p:nvPr>
            <p:custDataLst>
              <p:tags r:id="rId2"/>
            </p:custDataLst>
          </p:nvPr>
        </p:nvSpPr>
        <p:spPr>
          <a:xfrm>
            <a:off x="5416593" y="879418"/>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01</a:t>
            </a:r>
            <a:endParaRPr lang="zh-CN" altLang="en-US" sz="4400" b="1" spc="300" dirty="0">
              <a:solidFill>
                <a:schemeClr val="bg2">
                  <a:lumMod val="25000"/>
                </a:schemeClr>
              </a:solidFill>
            </a:endParaRPr>
          </a:p>
        </p:txBody>
      </p:sp>
      <p:sp>
        <p:nvSpPr>
          <p:cNvPr id="6" name="文本框 5"/>
          <p:cNvSpPr txBox="1"/>
          <p:nvPr>
            <p:custDataLst>
              <p:tags r:id="rId3"/>
            </p:custDataLst>
          </p:nvPr>
        </p:nvSpPr>
        <p:spPr>
          <a:xfrm>
            <a:off x="6565164" y="872756"/>
            <a:ext cx="3057247" cy="523220"/>
          </a:xfrm>
          <a:prstGeom prst="rect">
            <a:avLst/>
          </a:prstGeom>
          <a:noFill/>
        </p:spPr>
        <p:txBody>
          <a:bodyPr wrap="none" rtlCol="0">
            <a:spAutoFit/>
          </a:bodyPr>
          <a:lstStyle/>
          <a:p>
            <a:r>
              <a:rPr lang="zh-CN" altLang="en-US" sz="2800" b="1" dirty="0" smtClean="0">
                <a:solidFill>
                  <a:schemeClr val="bg2">
                    <a:lumMod val="25000"/>
                  </a:schemeClr>
                </a:solidFill>
              </a:rPr>
              <a:t>素材的导入与管理</a:t>
            </a:r>
            <a:endParaRPr lang="zh-CN" altLang="en-US" sz="2800" b="1" dirty="0">
              <a:solidFill>
                <a:schemeClr val="bg2">
                  <a:lumMod val="25000"/>
                </a:schemeClr>
              </a:solidFill>
            </a:endParaRPr>
          </a:p>
        </p:txBody>
      </p:sp>
      <p:sp>
        <p:nvSpPr>
          <p:cNvPr id="91" name="文本框 90"/>
          <p:cNvSpPr txBox="1"/>
          <p:nvPr>
            <p:custDataLst>
              <p:tags r:id="rId4"/>
            </p:custDataLst>
          </p:nvPr>
        </p:nvSpPr>
        <p:spPr>
          <a:xfrm>
            <a:off x="6565164" y="1378521"/>
            <a:ext cx="4250394" cy="276999"/>
          </a:xfrm>
          <a:prstGeom prst="rect">
            <a:avLst/>
          </a:prstGeom>
          <a:noFill/>
        </p:spPr>
        <p:txBody>
          <a:bodyPr wrap="none" rtlCol="0">
            <a:spAutoFit/>
          </a:bodyPr>
          <a:lstStyle/>
          <a:p>
            <a:r>
              <a:rPr lang="en-US" altLang="zh-CN" sz="1200" spc="300" dirty="0" smtClean="0">
                <a:solidFill>
                  <a:schemeClr val="bg2">
                    <a:lumMod val="25000"/>
                  </a:schemeClr>
                </a:solidFill>
              </a:rPr>
              <a:t>Import and management of materials</a:t>
            </a:r>
            <a:endParaRPr lang="en-US" altLang="zh-CN" sz="1200" spc="300" dirty="0">
              <a:solidFill>
                <a:schemeClr val="bg2">
                  <a:lumMod val="25000"/>
                </a:schemeClr>
              </a:solidFill>
            </a:endParaRPr>
          </a:p>
        </p:txBody>
      </p:sp>
      <p:sp>
        <p:nvSpPr>
          <p:cNvPr id="97" name="文本框 96"/>
          <p:cNvSpPr txBox="1"/>
          <p:nvPr>
            <p:custDataLst>
              <p:tags r:id="rId5"/>
            </p:custDataLst>
          </p:nvPr>
        </p:nvSpPr>
        <p:spPr>
          <a:xfrm>
            <a:off x="5416593" y="1961849"/>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02</a:t>
            </a:r>
            <a:endParaRPr lang="zh-CN" altLang="en-US" sz="4400" b="1" spc="300" dirty="0">
              <a:solidFill>
                <a:schemeClr val="bg2">
                  <a:lumMod val="25000"/>
                </a:schemeClr>
              </a:solidFill>
            </a:endParaRPr>
          </a:p>
        </p:txBody>
      </p:sp>
      <p:sp>
        <p:nvSpPr>
          <p:cNvPr id="99" name="文本框 98"/>
          <p:cNvSpPr txBox="1"/>
          <p:nvPr>
            <p:custDataLst>
              <p:tags r:id="rId6"/>
            </p:custDataLst>
          </p:nvPr>
        </p:nvSpPr>
        <p:spPr>
          <a:xfrm>
            <a:off x="6565164" y="1955187"/>
            <a:ext cx="2332242" cy="523220"/>
          </a:xfrm>
          <a:prstGeom prst="rect">
            <a:avLst/>
          </a:prstGeom>
          <a:noFill/>
        </p:spPr>
        <p:txBody>
          <a:bodyPr wrap="none" rtlCol="0">
            <a:spAutoFit/>
          </a:bodyPr>
          <a:lstStyle/>
          <a:p>
            <a:r>
              <a:rPr lang="zh-CN" altLang="en-US" sz="2800" b="1" dirty="0">
                <a:solidFill>
                  <a:schemeClr val="bg2">
                    <a:lumMod val="25000"/>
                  </a:schemeClr>
                </a:solidFill>
              </a:rPr>
              <a:t>创</a:t>
            </a:r>
            <a:r>
              <a:rPr lang="zh-CN" altLang="en-US" sz="2800" b="1" dirty="0" smtClean="0">
                <a:solidFill>
                  <a:schemeClr val="bg2">
                    <a:lumMod val="25000"/>
                  </a:schemeClr>
                </a:solidFill>
              </a:rPr>
              <a:t>建项目合成</a:t>
            </a:r>
            <a:endParaRPr lang="zh-CN" altLang="en-US" sz="2800" b="1" dirty="0">
              <a:solidFill>
                <a:schemeClr val="bg2">
                  <a:lumMod val="25000"/>
                </a:schemeClr>
              </a:solidFill>
            </a:endParaRPr>
          </a:p>
        </p:txBody>
      </p:sp>
      <p:sp>
        <p:nvSpPr>
          <p:cNvPr id="100" name="文本框 99"/>
          <p:cNvSpPr txBox="1"/>
          <p:nvPr>
            <p:custDataLst>
              <p:tags r:id="rId7"/>
            </p:custDataLst>
          </p:nvPr>
        </p:nvSpPr>
        <p:spPr>
          <a:xfrm>
            <a:off x="6565164" y="2460952"/>
            <a:ext cx="2936188" cy="276999"/>
          </a:xfrm>
          <a:prstGeom prst="rect">
            <a:avLst/>
          </a:prstGeom>
          <a:noFill/>
        </p:spPr>
        <p:txBody>
          <a:bodyPr wrap="none" rtlCol="0">
            <a:spAutoFit/>
          </a:bodyPr>
          <a:lstStyle/>
          <a:p>
            <a:pPr algn="l"/>
            <a:r>
              <a:rPr lang="en-US" altLang="zh-CN" sz="1200" spc="300" dirty="0" smtClean="0">
                <a:solidFill>
                  <a:schemeClr val="bg2">
                    <a:lumMod val="25000"/>
                  </a:schemeClr>
                </a:solidFill>
              </a:rPr>
              <a:t>Create project synthesisl</a:t>
            </a:r>
            <a:endParaRPr lang="en-US" altLang="zh-CN" sz="1200" spc="300" dirty="0">
              <a:solidFill>
                <a:schemeClr val="bg2">
                  <a:lumMod val="25000"/>
                </a:schemeClr>
              </a:solidFill>
            </a:endParaRPr>
          </a:p>
        </p:txBody>
      </p:sp>
      <p:sp>
        <p:nvSpPr>
          <p:cNvPr id="102" name="文本框 101"/>
          <p:cNvSpPr txBox="1"/>
          <p:nvPr>
            <p:custDataLst>
              <p:tags r:id="rId8"/>
            </p:custDataLst>
          </p:nvPr>
        </p:nvSpPr>
        <p:spPr>
          <a:xfrm>
            <a:off x="5416593" y="3044280"/>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03</a:t>
            </a:r>
            <a:endParaRPr lang="zh-CN" altLang="en-US" sz="4400" b="1" spc="300" dirty="0">
              <a:solidFill>
                <a:schemeClr val="bg2">
                  <a:lumMod val="25000"/>
                </a:schemeClr>
              </a:solidFill>
            </a:endParaRPr>
          </a:p>
        </p:txBody>
      </p:sp>
      <p:sp>
        <p:nvSpPr>
          <p:cNvPr id="104" name="文本框 103"/>
          <p:cNvSpPr txBox="1"/>
          <p:nvPr>
            <p:custDataLst>
              <p:tags r:id="rId9"/>
            </p:custDataLst>
          </p:nvPr>
        </p:nvSpPr>
        <p:spPr>
          <a:xfrm>
            <a:off x="6565265" y="3037840"/>
            <a:ext cx="2877185" cy="521970"/>
          </a:xfrm>
          <a:prstGeom prst="rect">
            <a:avLst/>
          </a:prstGeom>
          <a:noFill/>
        </p:spPr>
        <p:txBody>
          <a:bodyPr wrap="square" rtlCol="0">
            <a:spAutoFit/>
          </a:bodyPr>
          <a:lstStyle/>
          <a:p>
            <a:pPr algn="l"/>
            <a:r>
              <a:rPr lang="zh-CN" altLang="en-US" sz="2800" b="1" dirty="0">
                <a:solidFill>
                  <a:schemeClr val="bg2">
                    <a:lumMod val="25000"/>
                  </a:schemeClr>
                </a:solidFill>
              </a:rPr>
              <a:t>编</a:t>
            </a:r>
            <a:r>
              <a:rPr lang="zh-CN" altLang="en-US" sz="2800" b="1" dirty="0" smtClean="0">
                <a:solidFill>
                  <a:schemeClr val="bg2">
                    <a:lumMod val="25000"/>
                  </a:schemeClr>
                </a:solidFill>
              </a:rPr>
              <a:t>辑视频</a:t>
            </a:r>
            <a:endParaRPr lang="zh-CN" altLang="en-US" sz="2800" b="1" dirty="0">
              <a:solidFill>
                <a:schemeClr val="bg2">
                  <a:lumMod val="25000"/>
                </a:schemeClr>
              </a:solidFill>
            </a:endParaRPr>
          </a:p>
        </p:txBody>
      </p:sp>
      <p:sp>
        <p:nvSpPr>
          <p:cNvPr id="105" name="文本框 104"/>
          <p:cNvSpPr txBox="1"/>
          <p:nvPr>
            <p:custDataLst>
              <p:tags r:id="rId10"/>
            </p:custDataLst>
          </p:nvPr>
        </p:nvSpPr>
        <p:spPr>
          <a:xfrm>
            <a:off x="6565164" y="3543383"/>
            <a:ext cx="1675459" cy="276999"/>
          </a:xfrm>
          <a:prstGeom prst="rect">
            <a:avLst/>
          </a:prstGeom>
          <a:noFill/>
        </p:spPr>
        <p:txBody>
          <a:bodyPr wrap="none" rtlCol="0">
            <a:spAutoFit/>
          </a:bodyPr>
          <a:lstStyle/>
          <a:p>
            <a:r>
              <a:rPr lang="en-US" altLang="zh-CN" sz="1200" spc="300" dirty="0" smtClean="0">
                <a:solidFill>
                  <a:schemeClr val="bg2">
                    <a:lumMod val="25000"/>
                  </a:schemeClr>
                </a:solidFill>
              </a:rPr>
              <a:t>Video editing</a:t>
            </a:r>
            <a:endParaRPr lang="en-US" altLang="zh-CN" sz="1200" spc="300" dirty="0">
              <a:solidFill>
                <a:schemeClr val="bg2">
                  <a:lumMod val="25000"/>
                </a:schemeClr>
              </a:solidFill>
            </a:endParaRPr>
          </a:p>
        </p:txBody>
      </p:sp>
      <p:sp>
        <p:nvSpPr>
          <p:cNvPr id="107" name="文本框 106"/>
          <p:cNvSpPr txBox="1"/>
          <p:nvPr>
            <p:custDataLst>
              <p:tags r:id="rId11"/>
            </p:custDataLst>
          </p:nvPr>
        </p:nvSpPr>
        <p:spPr>
          <a:xfrm>
            <a:off x="5416593" y="5217571"/>
            <a:ext cx="957314" cy="769441"/>
          </a:xfrm>
          <a:prstGeom prst="rect">
            <a:avLst/>
          </a:prstGeom>
          <a:noFill/>
        </p:spPr>
        <p:txBody>
          <a:bodyPr wrap="none" rtlCol="0">
            <a:spAutoFit/>
          </a:bodyPr>
          <a:lstStyle/>
          <a:p>
            <a:pPr algn="ctr"/>
            <a:r>
              <a:rPr lang="en-US" altLang="zh-CN" sz="4400" b="1" spc="300" dirty="0" smtClean="0">
                <a:solidFill>
                  <a:schemeClr val="bg2">
                    <a:lumMod val="25000"/>
                  </a:schemeClr>
                </a:solidFill>
              </a:rPr>
              <a:t>05</a:t>
            </a:r>
            <a:endParaRPr lang="zh-CN" altLang="en-US" sz="4400" b="1" spc="300" dirty="0">
              <a:solidFill>
                <a:schemeClr val="bg2">
                  <a:lumMod val="25000"/>
                </a:schemeClr>
              </a:solidFill>
            </a:endParaRPr>
          </a:p>
        </p:txBody>
      </p:sp>
      <p:sp>
        <p:nvSpPr>
          <p:cNvPr id="109" name="文本框 108"/>
          <p:cNvSpPr txBox="1"/>
          <p:nvPr>
            <p:custDataLst>
              <p:tags r:id="rId12"/>
            </p:custDataLst>
          </p:nvPr>
        </p:nvSpPr>
        <p:spPr>
          <a:xfrm>
            <a:off x="6565164" y="5210909"/>
            <a:ext cx="1620957" cy="523220"/>
          </a:xfrm>
          <a:prstGeom prst="rect">
            <a:avLst/>
          </a:prstGeom>
          <a:noFill/>
        </p:spPr>
        <p:txBody>
          <a:bodyPr wrap="none" rtlCol="0">
            <a:spAutoFit/>
          </a:bodyPr>
          <a:lstStyle/>
          <a:p>
            <a:r>
              <a:rPr lang="zh-CN" altLang="en-US" sz="2800" b="1" dirty="0" smtClean="0">
                <a:solidFill>
                  <a:schemeClr val="bg2">
                    <a:lumMod val="25000"/>
                  </a:schemeClr>
                </a:solidFill>
              </a:rPr>
              <a:t>课后习题</a:t>
            </a:r>
            <a:endParaRPr lang="zh-CN" altLang="en-US" sz="2800" b="1" dirty="0">
              <a:solidFill>
                <a:schemeClr val="bg2">
                  <a:lumMod val="25000"/>
                </a:schemeClr>
              </a:solidFill>
            </a:endParaRPr>
          </a:p>
        </p:txBody>
      </p:sp>
      <p:sp>
        <p:nvSpPr>
          <p:cNvPr id="110" name="文本框 109"/>
          <p:cNvSpPr txBox="1"/>
          <p:nvPr>
            <p:custDataLst>
              <p:tags r:id="rId13"/>
            </p:custDataLst>
          </p:nvPr>
        </p:nvSpPr>
        <p:spPr>
          <a:xfrm>
            <a:off x="6565164" y="5716674"/>
            <a:ext cx="2447978" cy="276999"/>
          </a:xfrm>
          <a:prstGeom prst="rect">
            <a:avLst/>
          </a:prstGeom>
          <a:noFill/>
        </p:spPr>
        <p:txBody>
          <a:bodyPr wrap="none" rtlCol="0">
            <a:spAutoFit/>
          </a:bodyPr>
          <a:lstStyle/>
          <a:p>
            <a:r>
              <a:rPr lang="en-US" altLang="zh-CN" sz="1200" spc="300" dirty="0" smtClean="0">
                <a:solidFill>
                  <a:schemeClr val="bg2">
                    <a:lumMod val="25000"/>
                  </a:schemeClr>
                </a:solidFill>
              </a:rPr>
              <a:t>After class exercises</a:t>
            </a:r>
            <a:endParaRPr lang="en-US" altLang="zh-CN" sz="1200" spc="300" dirty="0">
              <a:solidFill>
                <a:schemeClr val="bg2">
                  <a:lumMod val="25000"/>
                </a:schemeClr>
              </a:solidFill>
            </a:endParaRPr>
          </a:p>
        </p:txBody>
      </p:sp>
      <p:sp>
        <p:nvSpPr>
          <p:cNvPr id="17" name="文本框 16"/>
          <p:cNvSpPr txBox="1"/>
          <p:nvPr>
            <p:custDataLst>
              <p:tags r:id="rId14"/>
            </p:custDataLst>
          </p:nvPr>
        </p:nvSpPr>
        <p:spPr>
          <a:xfrm>
            <a:off x="5392531" y="4111078"/>
            <a:ext cx="957314" cy="769441"/>
          </a:xfrm>
          <a:prstGeom prst="rect">
            <a:avLst/>
          </a:prstGeom>
          <a:noFill/>
        </p:spPr>
        <p:txBody>
          <a:bodyPr wrap="none" rtlCol="0">
            <a:spAutoFit/>
          </a:bodyPr>
          <a:lstStyle/>
          <a:p>
            <a:pPr algn="ctr"/>
            <a:r>
              <a:rPr lang="en-US" altLang="zh-CN" sz="4400" b="1" spc="300" dirty="0" smtClean="0">
                <a:solidFill>
                  <a:schemeClr val="bg2">
                    <a:lumMod val="25000"/>
                  </a:schemeClr>
                </a:solidFill>
              </a:rPr>
              <a:t>04</a:t>
            </a:r>
            <a:endParaRPr lang="zh-CN" altLang="en-US" sz="4400" b="1" spc="300" dirty="0">
              <a:solidFill>
                <a:schemeClr val="bg2">
                  <a:lumMod val="25000"/>
                </a:schemeClr>
              </a:solidFill>
            </a:endParaRPr>
          </a:p>
        </p:txBody>
      </p:sp>
      <p:sp>
        <p:nvSpPr>
          <p:cNvPr id="18" name="文本框 17"/>
          <p:cNvSpPr txBox="1"/>
          <p:nvPr>
            <p:custDataLst>
              <p:tags r:id="rId15"/>
            </p:custDataLst>
          </p:nvPr>
        </p:nvSpPr>
        <p:spPr>
          <a:xfrm>
            <a:off x="6541203" y="4104638"/>
            <a:ext cx="2877185" cy="521970"/>
          </a:xfrm>
          <a:prstGeom prst="rect">
            <a:avLst/>
          </a:prstGeom>
          <a:noFill/>
        </p:spPr>
        <p:txBody>
          <a:bodyPr wrap="square" rtlCol="0">
            <a:spAutoFit/>
          </a:bodyPr>
          <a:lstStyle/>
          <a:p>
            <a:pPr algn="l"/>
            <a:r>
              <a:rPr lang="zh-CN" altLang="en-US" sz="2800" b="1" dirty="0">
                <a:solidFill>
                  <a:schemeClr val="bg2">
                    <a:lumMod val="25000"/>
                  </a:schemeClr>
                </a:solidFill>
              </a:rPr>
              <a:t>视</a:t>
            </a:r>
            <a:r>
              <a:rPr lang="zh-CN" altLang="en-US" sz="2800" b="1" dirty="0" smtClean="0">
                <a:solidFill>
                  <a:schemeClr val="bg2">
                    <a:lumMod val="25000"/>
                  </a:schemeClr>
                </a:solidFill>
              </a:rPr>
              <a:t>频输出</a:t>
            </a:r>
            <a:endParaRPr lang="zh-CN" altLang="en-US" sz="2800" b="1" dirty="0">
              <a:solidFill>
                <a:schemeClr val="bg2">
                  <a:lumMod val="25000"/>
                </a:schemeClr>
              </a:solidFill>
            </a:endParaRPr>
          </a:p>
        </p:txBody>
      </p:sp>
      <p:sp>
        <p:nvSpPr>
          <p:cNvPr id="19" name="文本框 18"/>
          <p:cNvSpPr txBox="1"/>
          <p:nvPr>
            <p:custDataLst>
              <p:tags r:id="rId16"/>
            </p:custDataLst>
          </p:nvPr>
        </p:nvSpPr>
        <p:spPr>
          <a:xfrm>
            <a:off x="6541102" y="4610181"/>
            <a:ext cx="1619354" cy="276999"/>
          </a:xfrm>
          <a:prstGeom prst="rect">
            <a:avLst/>
          </a:prstGeom>
          <a:noFill/>
        </p:spPr>
        <p:txBody>
          <a:bodyPr wrap="none" rtlCol="0">
            <a:spAutoFit/>
          </a:bodyPr>
          <a:lstStyle/>
          <a:p>
            <a:r>
              <a:rPr lang="en-US" altLang="zh-CN" sz="1200" spc="300" dirty="0" smtClean="0">
                <a:solidFill>
                  <a:schemeClr val="bg2">
                    <a:lumMod val="25000"/>
                  </a:schemeClr>
                </a:solidFill>
              </a:rPr>
              <a:t>Video output</a:t>
            </a:r>
            <a:endParaRPr lang="en-US" altLang="zh-CN" sz="1200" spc="300" dirty="0">
              <a:solidFill>
                <a:schemeClr val="bg2">
                  <a:lumMod val="25000"/>
                </a:schemeClr>
              </a:solidFill>
            </a:endParaRP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1074" y="1018218"/>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61614" y="1524234"/>
                <a:ext cx="1820517" cy="584775"/>
              </a:xfrm>
              <a:prstGeom prst="rect">
                <a:avLst/>
              </a:prstGeom>
              <a:noFill/>
            </p:spPr>
            <p:txBody>
              <a:bodyPr wrap="square" rtlCol="0">
                <a:spAutoFit/>
              </a:bodyPr>
              <a:lstStyle/>
              <a:p>
                <a:r>
                  <a:rPr lang="zh-CN" altLang="en-US" sz="3200" b="1" dirty="0">
                    <a:solidFill>
                      <a:schemeClr val="bg1"/>
                    </a:solidFill>
                  </a:rPr>
                  <a:t>创</a:t>
                </a:r>
                <a:r>
                  <a:rPr lang="zh-CN" altLang="en-US" sz="3200" b="1" dirty="0" smtClean="0">
                    <a:solidFill>
                      <a:schemeClr val="bg1"/>
                    </a:solidFill>
                  </a:rPr>
                  <a:t>建合成</a:t>
                </a:r>
                <a:endParaRPr lang="zh-CN" altLang="zh-CN" sz="32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569984" y="270577"/>
            <a:ext cx="2656496"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合成参数详解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圆角矩形 7"/>
          <p:cNvSpPr/>
          <p:nvPr>
            <p:custDataLst>
              <p:tags r:id="rId1"/>
            </p:custDataLst>
          </p:nvPr>
        </p:nvSpPr>
        <p:spPr>
          <a:xfrm>
            <a:off x="2598821" y="1139915"/>
            <a:ext cx="4780547" cy="506838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矩形 8"/>
          <p:cNvSpPr/>
          <p:nvPr/>
        </p:nvSpPr>
        <p:spPr>
          <a:xfrm>
            <a:off x="2800107" y="1139915"/>
            <a:ext cx="4318957" cy="4524315"/>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帧速率</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设置项目合成的帧速率。</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·分辨率</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设置合成的分辨率，共有</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个预设选项。分别是“完整”、“二分之一”、“三分之一”、“四分之一”。此外</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用户还可以通过选择“自定义”选项来自行设置合成的分辨率，如图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2-35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7574882" y="1236166"/>
            <a:ext cx="4456697" cy="2678108"/>
          </a:xfrm>
          <a:prstGeom prst="rect">
            <a:avLst/>
          </a:prstGeom>
          <a:noFill/>
          <a:ln>
            <a:noFill/>
          </a:ln>
        </p:spPr>
      </p:pic>
      <p:sp>
        <p:nvSpPr>
          <p:cNvPr id="11" name="矩形 10"/>
          <p:cNvSpPr/>
          <p:nvPr/>
        </p:nvSpPr>
        <p:spPr>
          <a:xfrm>
            <a:off x="8744933" y="3914274"/>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2-35</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939124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custDataLst>
              <p:tags r:id="rId1"/>
            </p:custDataLst>
          </p:nvPr>
        </p:nvSpPr>
        <p:spPr>
          <a:xfrm>
            <a:off x="2557956" y="1083766"/>
            <a:ext cx="9425498" cy="289072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21074" y="1018218"/>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61614" y="1524234"/>
                <a:ext cx="1820517" cy="584775"/>
              </a:xfrm>
              <a:prstGeom prst="rect">
                <a:avLst/>
              </a:prstGeom>
              <a:noFill/>
            </p:spPr>
            <p:txBody>
              <a:bodyPr wrap="square" rtlCol="0">
                <a:spAutoFit/>
              </a:bodyPr>
              <a:lstStyle/>
              <a:p>
                <a:r>
                  <a:rPr lang="zh-CN" altLang="en-US" sz="3200" b="1" dirty="0">
                    <a:solidFill>
                      <a:schemeClr val="bg1"/>
                    </a:solidFill>
                  </a:rPr>
                  <a:t>创</a:t>
                </a:r>
                <a:r>
                  <a:rPr lang="zh-CN" altLang="en-US" sz="3200" b="1" dirty="0" smtClean="0">
                    <a:solidFill>
                      <a:schemeClr val="bg1"/>
                    </a:solidFill>
                  </a:rPr>
                  <a:t>建合成</a:t>
                </a:r>
                <a:endParaRPr lang="zh-CN" altLang="zh-CN" sz="32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569984" y="270577"/>
            <a:ext cx="2656496"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合成参数详解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2582780" y="1091031"/>
            <a:ext cx="9400674" cy="2862322"/>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开始时间码</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设置合成开始的时间码，默认情况下从第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帧开始。</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·持续时间</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设置合成的总持续时间。</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·背景颜色</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设置创建的合成的背景色。</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在“合成设置”对话框中单击“高级”选项卡，切换到“高级”参数设置</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2-36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2582780" y="4182894"/>
            <a:ext cx="3968016" cy="2410411"/>
          </a:xfrm>
          <a:prstGeom prst="rect">
            <a:avLst/>
          </a:prstGeom>
          <a:noFill/>
          <a:ln>
            <a:noFill/>
          </a:ln>
        </p:spPr>
      </p:pic>
      <p:sp>
        <p:nvSpPr>
          <p:cNvPr id="11" name="矩形 10"/>
          <p:cNvSpPr/>
          <p:nvPr/>
        </p:nvSpPr>
        <p:spPr>
          <a:xfrm>
            <a:off x="6550796" y="5117877"/>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2-36</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248363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custDataLst>
              <p:tags r:id="rId1"/>
            </p:custDataLst>
          </p:nvPr>
        </p:nvSpPr>
        <p:spPr>
          <a:xfrm>
            <a:off x="2502384" y="1018218"/>
            <a:ext cx="9501545" cy="506838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矩形 1"/>
          <p:cNvSpPr/>
          <p:nvPr/>
        </p:nvSpPr>
        <p:spPr>
          <a:xfrm>
            <a:off x="2673876" y="212212"/>
            <a:ext cx="1826141" cy="830997"/>
          </a:xfrm>
          <a:prstGeom prst="rect">
            <a:avLst/>
          </a:prstGeom>
        </p:spPr>
        <p:txBody>
          <a:bodyPr wrap="none">
            <a:spAutoFit/>
          </a:bodyPr>
          <a:lstStyle/>
          <a:p>
            <a:pPr algn="just">
              <a:lnSpc>
                <a:spcPct val="150000"/>
              </a:lnSpc>
              <a:spcAft>
                <a:spcPts val="0"/>
              </a:spcAft>
            </a:pPr>
            <a:r>
              <a:rPr lang="zh-CN" altLang="zh-CN" sz="3200" b="1" kern="100" dirty="0" smtClean="0">
                <a:latin typeface="微软雅黑" panose="020B0503020204020204" pitchFamily="34" charset="-122"/>
                <a:ea typeface="微软雅黑" panose="020B0503020204020204" pitchFamily="34" charset="-122"/>
                <a:cs typeface="宋体" panose="02010600030101010101" pitchFamily="2" charset="-122"/>
              </a:rPr>
              <a:t>参</a:t>
            </a: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p:cNvGrpSpPr/>
          <p:nvPr/>
        </p:nvGrpSpPr>
        <p:grpSpPr>
          <a:xfrm>
            <a:off x="121074" y="1018218"/>
            <a:ext cx="2282233" cy="1127739"/>
            <a:chOff x="137116" y="1595724"/>
            <a:chExt cx="2282233" cy="1127739"/>
          </a:xfrm>
        </p:grpSpPr>
        <p:grpSp>
          <p:nvGrpSpPr>
            <p:cNvPr id="4" name="组合 3"/>
            <p:cNvGrpSpPr/>
            <p:nvPr/>
          </p:nvGrpSpPr>
          <p:grpSpPr>
            <a:xfrm>
              <a:off x="137116"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61614" y="1524234"/>
                <a:ext cx="1820517" cy="584775"/>
              </a:xfrm>
              <a:prstGeom prst="rect">
                <a:avLst/>
              </a:prstGeom>
              <a:noFill/>
            </p:spPr>
            <p:txBody>
              <a:bodyPr wrap="square" rtlCol="0">
                <a:spAutoFit/>
              </a:bodyPr>
              <a:lstStyle/>
              <a:p>
                <a:r>
                  <a:rPr lang="zh-CN" altLang="en-US" sz="3200" b="1" dirty="0">
                    <a:solidFill>
                      <a:schemeClr val="bg1"/>
                    </a:solidFill>
                  </a:rPr>
                  <a:t>创</a:t>
                </a:r>
                <a:r>
                  <a:rPr lang="zh-CN" altLang="en-US" sz="3200" b="1" dirty="0" smtClean="0">
                    <a:solidFill>
                      <a:schemeClr val="bg1"/>
                    </a:solidFill>
                  </a:rPr>
                  <a:t>建合成</a:t>
                </a:r>
                <a:endParaRPr lang="zh-CN" altLang="zh-CN" sz="3200" dirty="0">
                  <a:solidFill>
                    <a:schemeClr val="bg1"/>
                  </a:solidFill>
                </a:endParaRPr>
              </a:p>
            </p:txBody>
          </p:sp>
        </p:grpSp>
        <p:sp>
          <p:nvSpPr>
            <p:cNvPr id="5" name="等腰三角形 4"/>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2502386" y="1023754"/>
            <a:ext cx="9365358" cy="5355312"/>
          </a:xfrm>
          <a:prstGeom prst="rect">
            <a:avLst/>
          </a:prstGeom>
        </p:spPr>
        <p:txBody>
          <a:bodyPr wrap="square">
            <a:spAutoFit/>
          </a:bodyPr>
          <a:lstStyle/>
          <a:p>
            <a:pPr algn="just">
              <a:lnSpc>
                <a:spcPct val="150000"/>
              </a:lnSpc>
              <a:spcAft>
                <a:spcPts val="0"/>
              </a:spcAft>
            </a:pPr>
            <a:r>
              <a:rPr lang="zh-CN" altLang="zh-CN" sz="2000" kern="100" dirty="0">
                <a:latin typeface="+mn-ea"/>
                <a:cs typeface="宋体" panose="02010600030101010101" pitchFamily="2" charset="-122"/>
              </a:rPr>
              <a:t>锚点</a:t>
            </a:r>
            <a:r>
              <a:rPr lang="en-US" altLang="zh-CN" sz="2000" kern="100" dirty="0">
                <a:latin typeface="+mn-ea"/>
                <a:cs typeface="宋体" panose="02010600030101010101" pitchFamily="2" charset="-122"/>
              </a:rPr>
              <a:t>:</a:t>
            </a:r>
            <a:r>
              <a:rPr lang="zh-CN" altLang="zh-CN" sz="2000" kern="100" dirty="0">
                <a:latin typeface="+mn-ea"/>
                <a:cs typeface="宋体" panose="02010600030101010101" pitchFamily="2" charset="-122"/>
              </a:rPr>
              <a:t>设置合成图像的轴心点。当修改合成图像的尺寸时，锚点位置决定了如何裁切图像和扩大图像范围。</a:t>
            </a:r>
            <a:endParaRPr lang="zh-CN" altLang="zh-CN" sz="1600" kern="100" dirty="0">
              <a:latin typeface="+mn-ea"/>
              <a:cs typeface="Times New Roman" panose="02020603050405020304" pitchFamily="18" charset="0"/>
            </a:endParaRPr>
          </a:p>
          <a:p>
            <a:pPr algn="just">
              <a:lnSpc>
                <a:spcPct val="150000"/>
              </a:lnSpc>
              <a:spcAft>
                <a:spcPts val="0"/>
              </a:spcAft>
            </a:pPr>
            <a:r>
              <a:rPr lang="zh-CN" altLang="zh-CN" sz="2000" kern="100" dirty="0">
                <a:latin typeface="+mn-ea"/>
                <a:cs typeface="宋体" panose="02010600030101010101" pitchFamily="2" charset="-122"/>
              </a:rPr>
              <a:t>·保留帧速率</a:t>
            </a:r>
            <a:r>
              <a:rPr lang="en-US" altLang="zh-CN" sz="2000" kern="100" dirty="0">
                <a:latin typeface="+mn-ea"/>
                <a:cs typeface="宋体" panose="02010600030101010101" pitchFamily="2" charset="-122"/>
              </a:rPr>
              <a:t>:</a:t>
            </a:r>
            <a:r>
              <a:rPr lang="zh-CN" altLang="zh-CN" sz="2000" kern="100" dirty="0">
                <a:latin typeface="+mn-ea"/>
                <a:cs typeface="宋体" panose="02010600030101010101" pitchFamily="2" charset="-122"/>
              </a:rPr>
              <a:t>勾选该选项，可以在嵌套合成时或在渲染队列中继承原始合成设置的帧速率。</a:t>
            </a:r>
            <a:endParaRPr lang="zh-CN" altLang="zh-CN" sz="1600" kern="100" dirty="0">
              <a:latin typeface="+mn-ea"/>
              <a:cs typeface="Times New Roman" panose="02020603050405020304" pitchFamily="18" charset="0"/>
            </a:endParaRPr>
          </a:p>
          <a:p>
            <a:pPr algn="just">
              <a:lnSpc>
                <a:spcPct val="150000"/>
              </a:lnSpc>
              <a:spcAft>
                <a:spcPts val="0"/>
              </a:spcAft>
            </a:pPr>
            <a:r>
              <a:rPr lang="zh-CN" altLang="zh-CN" sz="2000" kern="100" dirty="0">
                <a:latin typeface="+mn-ea"/>
                <a:cs typeface="宋体" panose="02010600030101010101" pitchFamily="2" charset="-122"/>
              </a:rPr>
              <a:t>·在嵌套时保留分辨率</a:t>
            </a:r>
            <a:r>
              <a:rPr lang="en-US" altLang="zh-CN" sz="2000" kern="100" dirty="0">
                <a:latin typeface="+mn-ea"/>
                <a:cs typeface="宋体" panose="02010600030101010101" pitchFamily="2" charset="-122"/>
              </a:rPr>
              <a:t>:</a:t>
            </a:r>
            <a:r>
              <a:rPr lang="zh-CN" altLang="zh-CN" sz="2000" kern="100" dirty="0">
                <a:latin typeface="+mn-ea"/>
                <a:cs typeface="宋体" panose="02010600030101010101" pitchFamily="2" charset="-122"/>
              </a:rPr>
              <a:t>勾选该选项，可以在进行嵌套合成时保持原始合成设置的图像分辨率。</a:t>
            </a:r>
            <a:endParaRPr lang="zh-CN" altLang="zh-CN" sz="1600" kern="100" dirty="0">
              <a:latin typeface="+mn-ea"/>
              <a:cs typeface="Times New Roman" panose="02020603050405020304" pitchFamily="18" charset="0"/>
            </a:endParaRPr>
          </a:p>
          <a:p>
            <a:pPr algn="just">
              <a:lnSpc>
                <a:spcPct val="150000"/>
              </a:lnSpc>
              <a:spcAft>
                <a:spcPts val="0"/>
              </a:spcAft>
            </a:pPr>
            <a:r>
              <a:rPr lang="zh-CN" altLang="zh-CN" sz="2000" kern="100" dirty="0">
                <a:latin typeface="+mn-ea"/>
                <a:cs typeface="宋体" panose="02010600030101010101" pitchFamily="2" charset="-122"/>
              </a:rPr>
              <a:t>·快门角度</a:t>
            </a:r>
            <a:r>
              <a:rPr lang="en-US" altLang="zh-CN" sz="2000" kern="100" dirty="0">
                <a:latin typeface="+mn-ea"/>
                <a:cs typeface="宋体" panose="02010600030101010101" pitchFamily="2" charset="-122"/>
              </a:rPr>
              <a:t>:</a:t>
            </a:r>
            <a:r>
              <a:rPr lang="zh-CN" altLang="zh-CN" sz="2000" kern="100" dirty="0">
                <a:latin typeface="+mn-ea"/>
                <a:cs typeface="宋体" panose="02010600030101010101" pitchFamily="2" charset="-122"/>
              </a:rPr>
              <a:t>开启图层的运动模糊开关，可以影响运动模糊的效果。</a:t>
            </a:r>
            <a:endParaRPr lang="zh-CN" altLang="zh-CN" sz="1600" kern="100" dirty="0">
              <a:latin typeface="+mn-ea"/>
              <a:cs typeface="Times New Roman" panose="02020603050405020304" pitchFamily="18" charset="0"/>
            </a:endParaRPr>
          </a:p>
          <a:p>
            <a:pPr algn="just">
              <a:lnSpc>
                <a:spcPct val="150000"/>
              </a:lnSpc>
              <a:spcAft>
                <a:spcPts val="0"/>
              </a:spcAft>
            </a:pPr>
            <a:r>
              <a:rPr lang="zh-CN" altLang="zh-CN" sz="2000" kern="100" dirty="0">
                <a:latin typeface="+mn-ea"/>
                <a:cs typeface="宋体" panose="02010600030101010101" pitchFamily="2" charset="-122"/>
              </a:rPr>
              <a:t>·快门相位</a:t>
            </a:r>
            <a:r>
              <a:rPr lang="en-US" altLang="zh-CN" sz="2000" kern="100" dirty="0">
                <a:latin typeface="+mn-ea"/>
                <a:cs typeface="宋体" panose="02010600030101010101" pitchFamily="2" charset="-122"/>
              </a:rPr>
              <a:t>:</a:t>
            </a:r>
            <a:r>
              <a:rPr lang="zh-CN" altLang="zh-CN" sz="2000" kern="100" dirty="0">
                <a:latin typeface="+mn-ea"/>
                <a:cs typeface="宋体" panose="02010600030101010101" pitchFamily="2" charset="-122"/>
              </a:rPr>
              <a:t>设置运动模糊的方向。</a:t>
            </a:r>
            <a:endParaRPr lang="zh-CN" altLang="zh-CN" sz="1600" kern="100" dirty="0">
              <a:latin typeface="+mn-ea"/>
              <a:cs typeface="Times New Roman" panose="02020603050405020304" pitchFamily="18" charset="0"/>
            </a:endParaRPr>
          </a:p>
          <a:p>
            <a:pPr algn="just">
              <a:lnSpc>
                <a:spcPct val="150000"/>
              </a:lnSpc>
              <a:spcAft>
                <a:spcPts val="0"/>
              </a:spcAft>
            </a:pPr>
            <a:r>
              <a:rPr lang="zh-CN" altLang="zh-CN" sz="2000" kern="100" dirty="0">
                <a:latin typeface="+mn-ea"/>
                <a:cs typeface="宋体" panose="02010600030101010101" pitchFamily="2" charset="-122"/>
              </a:rPr>
              <a:t>·每帧样本</a:t>
            </a:r>
            <a:r>
              <a:rPr lang="en-US" altLang="zh-CN" sz="2000" kern="100" dirty="0">
                <a:latin typeface="+mn-ea"/>
                <a:cs typeface="宋体" panose="02010600030101010101" pitchFamily="2" charset="-122"/>
              </a:rPr>
              <a:t>:</a:t>
            </a:r>
            <a:r>
              <a:rPr lang="zh-CN" altLang="zh-CN" sz="2000" kern="100" dirty="0">
                <a:latin typeface="+mn-ea"/>
                <a:cs typeface="宋体" panose="02010600030101010101" pitchFamily="2" charset="-122"/>
              </a:rPr>
              <a:t>该参数可以控制</a:t>
            </a:r>
            <a:r>
              <a:rPr lang="en-US" altLang="zh-CN" sz="2000" kern="100" dirty="0">
                <a:latin typeface="+mn-ea"/>
                <a:cs typeface="宋体" panose="02010600030101010101" pitchFamily="2" charset="-122"/>
              </a:rPr>
              <a:t>3D</a:t>
            </a:r>
            <a:r>
              <a:rPr lang="zh-CN" altLang="zh-CN" sz="2000" kern="100" dirty="0">
                <a:latin typeface="+mn-ea"/>
                <a:cs typeface="宋体" panose="02010600030101010101" pitchFamily="2" charset="-122"/>
              </a:rPr>
              <a:t>图层、形状图层和包含特定效果图层的运动模糊效果。</a:t>
            </a:r>
            <a:endParaRPr lang="zh-CN" altLang="zh-CN" sz="1600" kern="100" dirty="0">
              <a:latin typeface="+mn-ea"/>
              <a:cs typeface="Times New Roman" panose="02020603050405020304" pitchFamily="18" charset="0"/>
            </a:endParaRPr>
          </a:p>
          <a:p>
            <a:pPr algn="just">
              <a:lnSpc>
                <a:spcPct val="150000"/>
              </a:lnSpc>
              <a:spcAft>
                <a:spcPts val="0"/>
              </a:spcAft>
            </a:pPr>
            <a:r>
              <a:rPr lang="zh-CN" altLang="zh-CN" sz="2000" kern="100" dirty="0">
                <a:latin typeface="+mn-ea"/>
                <a:cs typeface="宋体" panose="02010600030101010101" pitchFamily="2" charset="-122"/>
              </a:rPr>
              <a:t>·自适应采样限制</a:t>
            </a:r>
            <a:r>
              <a:rPr lang="en-US" altLang="zh-CN" sz="2000" kern="100" dirty="0">
                <a:latin typeface="+mn-ea"/>
                <a:cs typeface="宋体" panose="02010600030101010101" pitchFamily="2" charset="-122"/>
              </a:rPr>
              <a:t>:</a:t>
            </a:r>
            <a:r>
              <a:rPr lang="zh-CN" altLang="zh-CN" sz="2000" kern="100" dirty="0">
                <a:latin typeface="+mn-ea"/>
                <a:cs typeface="宋体" panose="02010600030101010101" pitchFamily="2" charset="-122"/>
              </a:rPr>
              <a:t>当图层的运动模糊需要更多的帧取样时，可以通过增大该参数值来增强运动模糊效果。</a:t>
            </a:r>
            <a:endParaRPr lang="zh-CN" altLang="zh-CN" sz="1600" kern="100" dirty="0">
              <a:effectLst/>
              <a:latin typeface="+mn-ea"/>
              <a:cs typeface="Times New Roman" panose="02020603050405020304" pitchFamily="18" charset="0"/>
            </a:endParaRPr>
          </a:p>
        </p:txBody>
      </p:sp>
    </p:spTree>
    <p:extLst>
      <p:ext uri="{BB962C8B-B14F-4D97-AF65-F5344CB8AC3E}">
        <p14:creationId xmlns:p14="http://schemas.microsoft.com/office/powerpoint/2010/main" val="248675714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custDataLst>
              <p:tags r:id="rId1"/>
            </p:custDataLst>
          </p:nvPr>
        </p:nvSpPr>
        <p:spPr>
          <a:xfrm>
            <a:off x="2855707" y="3213598"/>
            <a:ext cx="8875850" cy="145568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矩形 1"/>
          <p:cNvSpPr/>
          <p:nvPr/>
        </p:nvSpPr>
        <p:spPr>
          <a:xfrm>
            <a:off x="2673876" y="212212"/>
            <a:ext cx="1826141" cy="830997"/>
          </a:xfrm>
          <a:prstGeom prst="rect">
            <a:avLst/>
          </a:prstGeom>
        </p:spPr>
        <p:txBody>
          <a:bodyPr wrap="none">
            <a:spAutoFit/>
          </a:bodyPr>
          <a:lstStyle/>
          <a:p>
            <a:pPr algn="just">
              <a:lnSpc>
                <a:spcPct val="150000"/>
              </a:lnSpc>
              <a:spcAft>
                <a:spcPts val="0"/>
              </a:spcAft>
            </a:pPr>
            <a:r>
              <a:rPr lang="zh-CN" altLang="zh-CN" sz="3200" b="1" kern="100" dirty="0" smtClean="0">
                <a:latin typeface="微软雅黑" panose="020B0503020204020204" pitchFamily="34" charset="-122"/>
                <a:ea typeface="微软雅黑" panose="020B0503020204020204" pitchFamily="34" charset="-122"/>
                <a:cs typeface="宋体" panose="02010600030101010101" pitchFamily="2" charset="-122"/>
              </a:rPr>
              <a:t>参</a:t>
            </a: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p:cNvGrpSpPr/>
          <p:nvPr/>
        </p:nvGrpSpPr>
        <p:grpSpPr>
          <a:xfrm>
            <a:off x="121074" y="1018218"/>
            <a:ext cx="2282233" cy="1127739"/>
            <a:chOff x="137116" y="1595724"/>
            <a:chExt cx="2282233" cy="1127739"/>
          </a:xfrm>
        </p:grpSpPr>
        <p:grpSp>
          <p:nvGrpSpPr>
            <p:cNvPr id="4" name="组合 3"/>
            <p:cNvGrpSpPr/>
            <p:nvPr/>
          </p:nvGrpSpPr>
          <p:grpSpPr>
            <a:xfrm>
              <a:off x="137116"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61614" y="1524234"/>
                <a:ext cx="1820517" cy="584775"/>
              </a:xfrm>
              <a:prstGeom prst="rect">
                <a:avLst/>
              </a:prstGeom>
              <a:noFill/>
            </p:spPr>
            <p:txBody>
              <a:bodyPr wrap="square" rtlCol="0">
                <a:spAutoFit/>
              </a:bodyPr>
              <a:lstStyle/>
              <a:p>
                <a:r>
                  <a:rPr lang="zh-CN" altLang="en-US" sz="3200" b="1" dirty="0">
                    <a:solidFill>
                      <a:schemeClr val="bg1"/>
                    </a:solidFill>
                  </a:rPr>
                  <a:t>创</a:t>
                </a:r>
                <a:r>
                  <a:rPr lang="zh-CN" altLang="en-US" sz="3200" b="1" dirty="0" smtClean="0">
                    <a:solidFill>
                      <a:schemeClr val="bg1"/>
                    </a:solidFill>
                  </a:rPr>
                  <a:t>建合成</a:t>
                </a:r>
                <a:endParaRPr lang="zh-CN" altLang="zh-CN" sz="3200" dirty="0">
                  <a:solidFill>
                    <a:schemeClr val="bg1"/>
                  </a:solidFill>
                </a:endParaRPr>
              </a:p>
            </p:txBody>
          </p:sp>
        </p:grpSp>
        <p:sp>
          <p:nvSpPr>
            <p:cNvPr id="5" name="等腰三角形 4"/>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2855707" y="751384"/>
            <a:ext cx="9316838" cy="2462213"/>
          </a:xfrm>
          <a:prstGeom prst="rect">
            <a:avLst/>
          </a:prstGeom>
        </p:spPr>
        <p:txBody>
          <a:bodyPr wrap="square">
            <a:spAutoFit/>
          </a:bodyPr>
          <a:lstStyle/>
          <a:p>
            <a:pPr indent="306070">
              <a:lnSpc>
                <a:spcPct val="150000"/>
              </a:lnSpc>
            </a:pPr>
            <a:r>
              <a:rPr lang="zh-CN" altLang="zh-CN" sz="2800" b="1" kern="100" dirty="0">
                <a:solidFill>
                  <a:srgbClr val="FF0000"/>
                </a:solidFill>
                <a:latin typeface="+mn-ea"/>
                <a:cs typeface="宋体" panose="02010600030101010101" pitchFamily="2" charset="-122"/>
              </a:rPr>
              <a:t>技巧小贴士：</a:t>
            </a:r>
            <a:endParaRPr lang="zh-CN" altLang="zh-CN" sz="2000" kern="100" dirty="0">
              <a:solidFill>
                <a:srgbClr val="FF0000"/>
              </a:solidFill>
              <a:latin typeface="+mn-ea"/>
              <a:cs typeface="Times New Roman" panose="02020603050405020304" pitchFamily="18" charset="0"/>
            </a:endParaRPr>
          </a:p>
          <a:p>
            <a:r>
              <a:rPr lang="zh-CN" altLang="zh-CN" sz="2800" kern="100" dirty="0">
                <a:solidFill>
                  <a:srgbClr val="FF0000"/>
                </a:solidFill>
                <a:latin typeface="+mn-ea"/>
                <a:cs typeface="宋体" panose="02010600030101010101" pitchFamily="2" charset="-122"/>
              </a:rPr>
              <a:t>快门角度和快门速度之间的关系可以用“快门速度</a:t>
            </a:r>
            <a:r>
              <a:rPr lang="en-US" altLang="zh-CN" sz="2800" kern="100" dirty="0">
                <a:solidFill>
                  <a:srgbClr val="FF0000"/>
                </a:solidFill>
                <a:latin typeface="+mn-ea"/>
                <a:cs typeface="宋体" panose="02010600030101010101" pitchFamily="2" charset="-122"/>
              </a:rPr>
              <a:t>=1/[</a:t>
            </a:r>
            <a:r>
              <a:rPr lang="zh-CN" altLang="zh-CN" sz="2800" kern="100" dirty="0">
                <a:solidFill>
                  <a:srgbClr val="FF0000"/>
                </a:solidFill>
                <a:latin typeface="+mn-ea"/>
                <a:cs typeface="宋体" panose="02010600030101010101" pitchFamily="2" charset="-122"/>
              </a:rPr>
              <a:t>帧速率</a:t>
            </a:r>
            <a:r>
              <a:rPr lang="en-US" altLang="zh-CN" sz="2800" kern="100" dirty="0">
                <a:solidFill>
                  <a:srgbClr val="FF0000"/>
                </a:solidFill>
                <a:latin typeface="+mn-ea"/>
                <a:cs typeface="宋体" panose="02010600030101010101" pitchFamily="2" charset="-122"/>
              </a:rPr>
              <a:t>*(360/</a:t>
            </a:r>
            <a:r>
              <a:rPr lang="zh-CN" altLang="zh-CN" sz="2800" kern="100" dirty="0">
                <a:solidFill>
                  <a:srgbClr val="FF0000"/>
                </a:solidFill>
                <a:latin typeface="+mn-ea"/>
                <a:cs typeface="宋体" panose="02010600030101010101" pitchFamily="2" charset="-122"/>
              </a:rPr>
              <a:t>快门角度</a:t>
            </a:r>
            <a:r>
              <a:rPr lang="en-US" altLang="zh-CN" sz="2800" kern="100" dirty="0">
                <a:solidFill>
                  <a:srgbClr val="FF0000"/>
                </a:solidFill>
                <a:latin typeface="+mn-ea"/>
                <a:cs typeface="宋体" panose="02010600030101010101" pitchFamily="2" charset="-122"/>
              </a:rPr>
              <a:t>)]</a:t>
            </a:r>
            <a:r>
              <a:rPr lang="zh-CN" altLang="zh-CN" sz="2800" kern="100" dirty="0">
                <a:solidFill>
                  <a:srgbClr val="FF0000"/>
                </a:solidFill>
                <a:latin typeface="+mn-ea"/>
                <a:cs typeface="宋体" panose="02010600030101010101" pitchFamily="2" charset="-122"/>
              </a:rPr>
              <a:t>”这个公式来表达。例如，当快门角度为</a:t>
            </a:r>
            <a:r>
              <a:rPr lang="en-US" altLang="zh-CN" sz="2800" kern="100" dirty="0">
                <a:solidFill>
                  <a:srgbClr val="FF0000"/>
                </a:solidFill>
                <a:latin typeface="+mn-ea"/>
                <a:cs typeface="宋体" panose="02010600030101010101" pitchFamily="2" charset="-122"/>
              </a:rPr>
              <a:t>180</a:t>
            </a:r>
            <a:r>
              <a:rPr lang="zh-CN" altLang="zh-CN" sz="2800" kern="100" dirty="0">
                <a:solidFill>
                  <a:srgbClr val="FF0000"/>
                </a:solidFill>
                <a:latin typeface="+mn-ea"/>
                <a:cs typeface="宋体" panose="02010600030101010101" pitchFamily="2" charset="-122"/>
              </a:rPr>
              <a:t>度</a:t>
            </a:r>
            <a:r>
              <a:rPr lang="en-US" altLang="zh-CN" sz="2800" kern="100" dirty="0">
                <a:solidFill>
                  <a:srgbClr val="FF0000"/>
                </a:solidFill>
                <a:latin typeface="+mn-ea"/>
                <a:cs typeface="宋体" panose="02010600030101010101" pitchFamily="2" charset="-122"/>
              </a:rPr>
              <a:t>,PAL</a:t>
            </a:r>
            <a:r>
              <a:rPr lang="zh-CN" altLang="zh-CN" sz="2800" kern="100" dirty="0">
                <a:solidFill>
                  <a:srgbClr val="FF0000"/>
                </a:solidFill>
                <a:latin typeface="+mn-ea"/>
                <a:cs typeface="宋体" panose="02010600030101010101" pitchFamily="2" charset="-122"/>
              </a:rPr>
              <a:t>制式视频的帧速率为</a:t>
            </a:r>
            <a:r>
              <a:rPr lang="en-US" altLang="zh-CN" sz="2800" kern="100" dirty="0">
                <a:solidFill>
                  <a:srgbClr val="FF0000"/>
                </a:solidFill>
                <a:latin typeface="+mn-ea"/>
                <a:cs typeface="宋体" panose="02010600030101010101" pitchFamily="2" charset="-122"/>
              </a:rPr>
              <a:t>25</a:t>
            </a:r>
            <a:r>
              <a:rPr lang="zh-CN" altLang="zh-CN" sz="2800" kern="100" dirty="0">
                <a:solidFill>
                  <a:srgbClr val="FF0000"/>
                </a:solidFill>
                <a:latin typeface="+mn-ea"/>
                <a:cs typeface="宋体" panose="02010600030101010101" pitchFamily="2" charset="-122"/>
              </a:rPr>
              <a:t>帧时，快门速度就是</a:t>
            </a:r>
            <a:r>
              <a:rPr lang="en-US" altLang="zh-CN" sz="2800" kern="100" dirty="0">
                <a:solidFill>
                  <a:srgbClr val="FF0000"/>
                </a:solidFill>
                <a:latin typeface="+mn-ea"/>
                <a:cs typeface="宋体" panose="02010600030101010101" pitchFamily="2" charset="-122"/>
              </a:rPr>
              <a:t>1/50</a:t>
            </a:r>
            <a:r>
              <a:rPr lang="zh-CN" altLang="zh-CN" sz="2800" kern="100" dirty="0">
                <a:solidFill>
                  <a:srgbClr val="FF0000"/>
                </a:solidFill>
                <a:latin typeface="+mn-ea"/>
                <a:cs typeface="宋体" panose="02010600030101010101" pitchFamily="2" charset="-122"/>
              </a:rPr>
              <a:t>帧秒。</a:t>
            </a:r>
            <a:endParaRPr lang="zh-CN" altLang="en-US" sz="2800" dirty="0">
              <a:solidFill>
                <a:srgbClr val="FF0000"/>
              </a:solidFill>
              <a:latin typeface="+mn-ea"/>
            </a:endParaRPr>
          </a:p>
        </p:txBody>
      </p:sp>
      <p:sp>
        <p:nvSpPr>
          <p:cNvPr id="9" name="矩形 8"/>
          <p:cNvSpPr/>
          <p:nvPr/>
        </p:nvSpPr>
        <p:spPr>
          <a:xfrm>
            <a:off x="2855707" y="3060271"/>
            <a:ext cx="8489004" cy="1384995"/>
          </a:xfrm>
          <a:prstGeom prst="rect">
            <a:avLst/>
          </a:prstGeom>
        </p:spPr>
        <p:txBody>
          <a:bodyPr wrap="square">
            <a:spAutoFit/>
          </a:bodyPr>
          <a:lstStyle/>
          <a:p>
            <a:pPr indent="304800" algn="just">
              <a:lnSpc>
                <a:spcPct val="150000"/>
              </a:lnSpc>
              <a:spcAft>
                <a:spcPts val="0"/>
              </a:spcAft>
            </a:pP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在“合成设置”对话框中单击“</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3D</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渲染器”选项卡</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切换到“</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3D</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渲染器”参数设置，如图</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2-37</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2855707" y="4839410"/>
            <a:ext cx="5101519" cy="1914744"/>
          </a:xfrm>
          <a:prstGeom prst="rect">
            <a:avLst/>
          </a:prstGeom>
          <a:noFill/>
          <a:ln>
            <a:noFill/>
          </a:ln>
        </p:spPr>
      </p:pic>
      <p:sp>
        <p:nvSpPr>
          <p:cNvPr id="12" name="矩形 11"/>
          <p:cNvSpPr/>
          <p:nvPr/>
        </p:nvSpPr>
        <p:spPr>
          <a:xfrm>
            <a:off x="7537387" y="5503956"/>
            <a:ext cx="1747594" cy="583814"/>
          </a:xfrm>
          <a:prstGeom prst="rect">
            <a:avLst/>
          </a:prstGeom>
        </p:spPr>
        <p:txBody>
          <a:bodyPr wrap="none">
            <a:spAutoFit/>
          </a:bodyPr>
          <a:lstStyle/>
          <a:p>
            <a:pPr indent="6096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2-37</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030895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custDataLst>
              <p:tags r:id="rId1"/>
            </p:custDataLst>
          </p:nvPr>
        </p:nvSpPr>
        <p:spPr>
          <a:xfrm>
            <a:off x="2816794" y="1023274"/>
            <a:ext cx="8992583" cy="176019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矩形 1"/>
          <p:cNvSpPr/>
          <p:nvPr/>
        </p:nvSpPr>
        <p:spPr>
          <a:xfrm>
            <a:off x="2673876" y="212212"/>
            <a:ext cx="1826141" cy="830997"/>
          </a:xfrm>
          <a:prstGeom prst="rect">
            <a:avLst/>
          </a:prstGeom>
        </p:spPr>
        <p:txBody>
          <a:bodyPr wrap="none">
            <a:spAutoFit/>
          </a:bodyPr>
          <a:lstStyle/>
          <a:p>
            <a:pPr algn="just">
              <a:lnSpc>
                <a:spcPct val="150000"/>
              </a:lnSpc>
              <a:spcAft>
                <a:spcPts val="0"/>
              </a:spcAft>
            </a:pPr>
            <a:r>
              <a:rPr lang="zh-CN" altLang="zh-CN" sz="3200" b="1" kern="100" dirty="0" smtClean="0">
                <a:latin typeface="微软雅黑" panose="020B0503020204020204" pitchFamily="34" charset="-122"/>
                <a:ea typeface="微软雅黑" panose="020B0503020204020204" pitchFamily="34" charset="-122"/>
                <a:cs typeface="宋体" panose="02010600030101010101" pitchFamily="2" charset="-122"/>
              </a:rPr>
              <a:t>参</a:t>
            </a: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p:cNvGrpSpPr/>
          <p:nvPr/>
        </p:nvGrpSpPr>
        <p:grpSpPr>
          <a:xfrm>
            <a:off x="121074" y="1018218"/>
            <a:ext cx="2282233" cy="1127739"/>
            <a:chOff x="137116" y="1595724"/>
            <a:chExt cx="2282233" cy="1127739"/>
          </a:xfrm>
        </p:grpSpPr>
        <p:grpSp>
          <p:nvGrpSpPr>
            <p:cNvPr id="4" name="组合 3"/>
            <p:cNvGrpSpPr/>
            <p:nvPr/>
          </p:nvGrpSpPr>
          <p:grpSpPr>
            <a:xfrm>
              <a:off x="137116"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61614" y="1524234"/>
                <a:ext cx="1820517" cy="584775"/>
              </a:xfrm>
              <a:prstGeom prst="rect">
                <a:avLst/>
              </a:prstGeom>
              <a:noFill/>
            </p:spPr>
            <p:txBody>
              <a:bodyPr wrap="square" rtlCol="0">
                <a:spAutoFit/>
              </a:bodyPr>
              <a:lstStyle/>
              <a:p>
                <a:r>
                  <a:rPr lang="zh-CN" altLang="en-US" sz="3200" b="1" dirty="0">
                    <a:solidFill>
                      <a:schemeClr val="bg1"/>
                    </a:solidFill>
                  </a:rPr>
                  <a:t>创</a:t>
                </a:r>
                <a:r>
                  <a:rPr lang="zh-CN" altLang="en-US" sz="3200" b="1" dirty="0" smtClean="0">
                    <a:solidFill>
                      <a:schemeClr val="bg1"/>
                    </a:solidFill>
                  </a:rPr>
                  <a:t>建合成</a:t>
                </a:r>
                <a:endParaRPr lang="zh-CN" altLang="zh-CN" sz="3200" dirty="0">
                  <a:solidFill>
                    <a:schemeClr val="bg1"/>
                  </a:solidFill>
                </a:endParaRPr>
              </a:p>
            </p:txBody>
          </p:sp>
        </p:grpSp>
        <p:sp>
          <p:nvSpPr>
            <p:cNvPr id="5" name="等腰三角形 4"/>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2887884" y="1029146"/>
            <a:ext cx="8765851" cy="1754326"/>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渲染器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设置渲染引擎。用户可以根据自身的显卡配置来进行设置，单击其后的“选项”按钮，可以通过设置阴影的尺寸来确定阴影的精度。</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0689155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3</a:t>
            </a:r>
            <a:endParaRPr lang="zh-CN" altLang="en-US" sz="2400" b="1" dirty="0">
              <a:solidFill>
                <a:schemeClr val="bg1"/>
              </a:solidFill>
            </a:endParaRPr>
          </a:p>
        </p:txBody>
      </p:sp>
      <p:sp>
        <p:nvSpPr>
          <p:cNvPr id="49" name="文本框 48"/>
          <p:cNvSpPr txBox="1"/>
          <p:nvPr/>
        </p:nvSpPr>
        <p:spPr>
          <a:xfrm>
            <a:off x="4772561" y="3013502"/>
            <a:ext cx="2646878" cy="830997"/>
          </a:xfrm>
          <a:prstGeom prst="rect">
            <a:avLst/>
          </a:prstGeom>
          <a:noFill/>
        </p:spPr>
        <p:txBody>
          <a:bodyPr wrap="none" rtlCol="0">
            <a:spAutoFit/>
          </a:bodyPr>
          <a:lstStyle/>
          <a:p>
            <a:pPr algn="ctr"/>
            <a:r>
              <a:rPr lang="zh-CN" altLang="en-US" sz="4800" b="1" dirty="0">
                <a:solidFill>
                  <a:schemeClr val="bg1"/>
                </a:solidFill>
              </a:rPr>
              <a:t>编</a:t>
            </a:r>
            <a:r>
              <a:rPr lang="zh-CN" altLang="en-US" sz="4800" b="1" dirty="0" smtClean="0">
                <a:solidFill>
                  <a:schemeClr val="bg1"/>
                </a:solidFill>
              </a:rPr>
              <a:t>辑视频</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3806940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51792" y="366960"/>
            <a:ext cx="8563033" cy="1830808"/>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tx1"/>
                </a:solidFill>
              </a:rPr>
              <a:t>After Effects</a:t>
            </a:r>
            <a:r>
              <a:rPr lang="zh-CN" altLang="zh-CN" sz="2400" dirty="0">
                <a:solidFill>
                  <a:schemeClr val="tx1"/>
                </a:solidFill>
              </a:rPr>
              <a:t>的核心内容便是对视频文件进行编辑处理，对视频文件进行剪切、添加特效滤镜，使视频效果更加的丰富</a:t>
            </a:r>
            <a:r>
              <a:rPr lang="zh-CN" altLang="zh-CN" dirty="0">
                <a:solidFill>
                  <a:schemeClr val="tx1"/>
                </a:solidFill>
              </a:rPr>
              <a:t>。 </a:t>
            </a:r>
          </a:p>
        </p:txBody>
      </p:sp>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15" name="文本框 14"/>
          <p:cNvSpPr txBox="1"/>
          <p:nvPr/>
        </p:nvSpPr>
        <p:spPr>
          <a:xfrm>
            <a:off x="412977" y="3840182"/>
            <a:ext cx="1658711" cy="830997"/>
          </a:xfrm>
          <a:prstGeom prst="rect">
            <a:avLst/>
          </a:prstGeom>
          <a:noFill/>
        </p:spPr>
        <p:txBody>
          <a:bodyPr wrap="square" rtlCol="0">
            <a:spAutoFit/>
          </a:bodyPr>
          <a:lstStyle/>
          <a:p>
            <a:pPr algn="ctr"/>
            <a:r>
              <a:rPr lang="zh-CN" altLang="zh-CN" sz="2400" dirty="0"/>
              <a:t>本节知识思维导图：</a:t>
            </a:r>
            <a:endParaRPr lang="zh-CN" altLang="en-US" sz="3200" dirty="0">
              <a:solidFill>
                <a:schemeClr val="tx1">
                  <a:lumMod val="75000"/>
                  <a:lumOff val="25000"/>
                </a:schemeClr>
              </a:solidFill>
            </a:endParaRP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val="2772632797"/>
              </p:ext>
            </p:extLst>
          </p:nvPr>
        </p:nvGraphicFramePr>
        <p:xfrm>
          <a:off x="3051792" y="3560306"/>
          <a:ext cx="8310114" cy="2256834"/>
        </p:xfrm>
        <a:graphic>
          <a:graphicData uri="http://schemas.openxmlformats.org/drawingml/2006/table">
            <a:tbl>
              <a:tblPr firstRow="1" firstCol="1" bandRow="1">
                <a:tableStyleId>{5C22544A-7EE6-4342-B048-85BDC9FD1C3A}</a:tableStyleId>
              </a:tblPr>
              <a:tblGrid>
                <a:gridCol w="1015244">
                  <a:extLst>
                    <a:ext uri="{9D8B030D-6E8A-4147-A177-3AD203B41FA5}">
                      <a16:colId xmlns:a16="http://schemas.microsoft.com/office/drawing/2014/main" val="2552901471"/>
                    </a:ext>
                  </a:extLst>
                </a:gridCol>
                <a:gridCol w="3219002">
                  <a:extLst>
                    <a:ext uri="{9D8B030D-6E8A-4147-A177-3AD203B41FA5}">
                      <a16:colId xmlns:a16="http://schemas.microsoft.com/office/drawing/2014/main" val="1294689420"/>
                    </a:ext>
                  </a:extLst>
                </a:gridCol>
                <a:gridCol w="3219002">
                  <a:extLst>
                    <a:ext uri="{9D8B030D-6E8A-4147-A177-3AD203B41FA5}">
                      <a16:colId xmlns:a16="http://schemas.microsoft.com/office/drawing/2014/main" val="2713323568"/>
                    </a:ext>
                  </a:extLst>
                </a:gridCol>
                <a:gridCol w="856866">
                  <a:extLst>
                    <a:ext uri="{9D8B030D-6E8A-4147-A177-3AD203B41FA5}">
                      <a16:colId xmlns:a16="http://schemas.microsoft.com/office/drawing/2014/main" val="1033481674"/>
                    </a:ext>
                  </a:extLst>
                </a:gridCol>
              </a:tblGrid>
              <a:tr h="1079670">
                <a:tc rowSpan="2">
                  <a:txBody>
                    <a:bodyPr/>
                    <a:lstStyle/>
                    <a:p>
                      <a:pPr algn="ctr">
                        <a:lnSpc>
                          <a:spcPct val="150000"/>
                        </a:lnSpc>
                        <a:spcAft>
                          <a:spcPts val="0"/>
                        </a:spcAft>
                      </a:pPr>
                      <a:r>
                        <a:rPr lang="zh-CN" sz="2000" kern="100">
                          <a:effectLst/>
                        </a:rPr>
                        <a:t>视频文件的处理</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a:effectLst/>
                        </a:rPr>
                        <a:t>分类</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a:effectLst/>
                        </a:rPr>
                        <a:t>内容</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a:effectLst/>
                        </a:rPr>
                        <a:t>重要性</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11152053"/>
                  </a:ext>
                </a:extLst>
              </a:tr>
              <a:tr h="1177164">
                <a:tc vMerge="1">
                  <a:txBody>
                    <a:bodyPr/>
                    <a:lstStyle/>
                    <a:p>
                      <a:endParaRPr lang="zh-CN" altLang="en-US"/>
                    </a:p>
                  </a:txBody>
                  <a:tcPr/>
                </a:tc>
                <a:tc>
                  <a:txBody>
                    <a:bodyPr/>
                    <a:lstStyle/>
                    <a:p>
                      <a:pPr algn="ctr">
                        <a:lnSpc>
                          <a:spcPct val="150000"/>
                        </a:lnSpc>
                        <a:spcAft>
                          <a:spcPts val="0"/>
                        </a:spcAft>
                      </a:pPr>
                      <a:r>
                        <a:rPr lang="zh-CN" sz="2000" kern="100">
                          <a:effectLst/>
                        </a:rPr>
                        <a:t>视频制作</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a:effectLst/>
                        </a:rPr>
                        <a:t>掌握将素材文件添加滤镜，添加内容丰富的视觉效果</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dirty="0">
                          <a:effectLst/>
                        </a:rPr>
                        <a:t>★★★★</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17667865"/>
                  </a:ext>
                </a:extLst>
              </a:tr>
            </a:tbl>
          </a:graphicData>
        </a:graphic>
      </p:graphicFrame>
    </p:spTree>
    <p:custDataLst>
      <p:tags r:id="rId1"/>
    </p:custDataLst>
    <p:extLst>
      <p:ext uri="{BB962C8B-B14F-4D97-AF65-F5344CB8AC3E}">
        <p14:creationId xmlns:p14="http://schemas.microsoft.com/office/powerpoint/2010/main" val="41548219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custDataLst>
              <p:tags r:id="rId1"/>
            </p:custDataLst>
          </p:nvPr>
        </p:nvSpPr>
        <p:spPr>
          <a:xfrm>
            <a:off x="2613252" y="238508"/>
            <a:ext cx="9403653" cy="343003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93698" y="1427982"/>
                <a:ext cx="1820517" cy="830997"/>
              </a:xfrm>
              <a:prstGeom prst="rect">
                <a:avLst/>
              </a:prstGeom>
              <a:noFill/>
            </p:spPr>
            <p:txBody>
              <a:bodyPr wrap="square" rtlCol="0">
                <a:spAutoFit/>
              </a:bodyPr>
              <a:lstStyle/>
              <a:p>
                <a:r>
                  <a:rPr lang="zh-CN" altLang="en-US" sz="2400" b="1" dirty="0">
                    <a:solidFill>
                      <a:schemeClr val="bg1"/>
                    </a:solidFill>
                  </a:rPr>
                  <a:t>课堂案</a:t>
                </a:r>
                <a:r>
                  <a:rPr lang="zh-CN" altLang="en-US" sz="2400" b="1" dirty="0" smtClean="0">
                    <a:solidFill>
                      <a:schemeClr val="bg1"/>
                    </a:solidFill>
                  </a:rPr>
                  <a:t>例</a:t>
                </a:r>
                <a:r>
                  <a:rPr lang="en-US" altLang="zh-CN" sz="2400" b="1" dirty="0" smtClean="0">
                    <a:solidFill>
                      <a:schemeClr val="bg1"/>
                    </a:solidFill>
                  </a:rPr>
                  <a:t>—</a:t>
                </a:r>
                <a:r>
                  <a:rPr lang="zh-CN" altLang="en-US" sz="2400" b="1" dirty="0">
                    <a:solidFill>
                      <a:schemeClr val="bg1"/>
                    </a:solidFill>
                  </a:rPr>
                  <a:t>彩</a:t>
                </a:r>
                <a:r>
                  <a:rPr lang="zh-CN" altLang="en-US" sz="2400" b="1" dirty="0" smtClean="0">
                    <a:solidFill>
                      <a:schemeClr val="bg1"/>
                    </a:solidFill>
                  </a:rPr>
                  <a:t>色音频</a:t>
                </a:r>
                <a:endParaRPr lang="zh-CN" altLang="zh-CN" sz="24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775628" y="252228"/>
            <a:ext cx="9202367" cy="3416320"/>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素材位置</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&gt;CHO2&gt;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课堂案例——彩色音频</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素材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实例位置 </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&gt;CH02&gt;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课堂案例——彩色音频</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.aep</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案例描述 </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以音乐文件为例，将使用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中为图层添加特效滤镜的方法，将波形转变为可视化效果，可以对项目增加动画趣味元素，本案例的制作效果如图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2-38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难易指数 </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a:xfrm>
            <a:off x="2775628" y="3936183"/>
            <a:ext cx="8936474" cy="1842047"/>
          </a:xfrm>
          <a:prstGeom prst="rect">
            <a:avLst/>
          </a:prstGeom>
          <a:noFill/>
          <a:ln>
            <a:noFill/>
          </a:ln>
        </p:spPr>
      </p:pic>
      <p:sp>
        <p:nvSpPr>
          <p:cNvPr id="9" name="矩形 8"/>
          <p:cNvSpPr/>
          <p:nvPr/>
        </p:nvSpPr>
        <p:spPr>
          <a:xfrm>
            <a:off x="6677845" y="5791949"/>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2-38</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8250028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custDataLst>
              <p:tags r:id="rId1"/>
            </p:custDataLst>
          </p:nvPr>
        </p:nvSpPr>
        <p:spPr>
          <a:xfrm>
            <a:off x="2590676" y="1092804"/>
            <a:ext cx="4763435" cy="559982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93698" y="1427982"/>
                <a:ext cx="1820517" cy="830997"/>
              </a:xfrm>
              <a:prstGeom prst="rect">
                <a:avLst/>
              </a:prstGeom>
              <a:noFill/>
            </p:spPr>
            <p:txBody>
              <a:bodyPr wrap="square" rtlCol="0">
                <a:spAutoFit/>
              </a:bodyPr>
              <a:lstStyle/>
              <a:p>
                <a:r>
                  <a:rPr lang="zh-CN" altLang="en-US" sz="2400" b="1" dirty="0">
                    <a:solidFill>
                      <a:schemeClr val="bg1"/>
                    </a:solidFill>
                  </a:rPr>
                  <a:t>课堂案</a:t>
                </a:r>
                <a:r>
                  <a:rPr lang="zh-CN" altLang="en-US" sz="2400" b="1" dirty="0" smtClean="0">
                    <a:solidFill>
                      <a:schemeClr val="bg1"/>
                    </a:solidFill>
                  </a:rPr>
                  <a:t>例</a:t>
                </a:r>
                <a:r>
                  <a:rPr lang="en-US" altLang="zh-CN" sz="2400" b="1" dirty="0" smtClean="0">
                    <a:solidFill>
                      <a:schemeClr val="bg1"/>
                    </a:solidFill>
                  </a:rPr>
                  <a:t>—</a:t>
                </a:r>
                <a:r>
                  <a:rPr lang="zh-CN" altLang="en-US" sz="2400" b="1" dirty="0">
                    <a:solidFill>
                      <a:schemeClr val="bg1"/>
                    </a:solidFill>
                  </a:rPr>
                  <a:t>彩</a:t>
                </a:r>
                <a:r>
                  <a:rPr lang="zh-CN" altLang="en-US" sz="2400" b="1" dirty="0" smtClean="0">
                    <a:solidFill>
                      <a:schemeClr val="bg1"/>
                    </a:solidFill>
                  </a:rPr>
                  <a:t>色音频</a:t>
                </a:r>
                <a:endParaRPr lang="zh-CN" altLang="zh-CN" sz="24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673877" y="212212"/>
            <a:ext cx="1826141" cy="743986"/>
          </a:xfrm>
          <a:prstGeom prst="rect">
            <a:avLst/>
          </a:prstGeom>
        </p:spPr>
        <p:txBody>
          <a:bodyPr wrap="none">
            <a:spAutoFit/>
          </a:bodyPr>
          <a:lstStyle/>
          <a:p>
            <a:pPr algn="just">
              <a:lnSpc>
                <a:spcPct val="150000"/>
              </a:lnSpc>
              <a:spcAft>
                <a:spcPts val="0"/>
              </a:spcAft>
            </a:pPr>
            <a:r>
              <a:rPr lang="zh-CN" altLang="en-US" sz="3200" b="1" kern="100" dirty="0">
                <a:latin typeface="微软雅黑" panose="020B0503020204020204" pitchFamily="34" charset="-122"/>
                <a:ea typeface="微软雅黑" panose="020B0503020204020204" pitchFamily="34" charset="-122"/>
                <a:cs typeface="Times New Roman" panose="02020603050405020304" pitchFamily="18" charset="0"/>
              </a:rPr>
              <a:t>任</a:t>
            </a: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2814536" y="1137858"/>
            <a:ext cx="4208834" cy="5632311"/>
          </a:xfrm>
          <a:prstGeom prst="rect">
            <a:avLst/>
          </a:prstGeom>
        </p:spPr>
        <p:txBody>
          <a:bodyPr wrap="square">
            <a:spAutoFit/>
          </a:bodyPr>
          <a:lstStyle/>
          <a:p>
            <a:pPr algn="just">
              <a:lnSpc>
                <a:spcPct val="150000"/>
              </a:lnSpc>
              <a:spcAft>
                <a:spcPts val="0"/>
              </a:spcAft>
            </a:pPr>
            <a:r>
              <a:rPr lang="zh-CN" altLang="zh-CN" sz="2400" kern="100" dirty="0">
                <a:latin typeface="+mn-ea"/>
                <a:cs typeface="宋体" panose="02010600030101010101" pitchFamily="2" charset="-122"/>
              </a:rPr>
              <a:t>步骤</a:t>
            </a:r>
            <a:r>
              <a:rPr lang="en-US" altLang="zh-CN" sz="2400" kern="100" dirty="0">
                <a:latin typeface="+mn-ea"/>
                <a:cs typeface="宋体" panose="02010600030101010101" pitchFamily="2" charset="-122"/>
              </a:rPr>
              <a:t>01</a:t>
            </a:r>
            <a:r>
              <a:rPr lang="zh-CN" altLang="zh-CN" sz="2400" kern="100" dirty="0">
                <a:latin typeface="+mn-ea"/>
                <a:cs typeface="宋体" panose="02010600030101010101" pitchFamily="2" charset="-122"/>
              </a:rPr>
              <a:t>：打开“实例文件</a:t>
            </a:r>
            <a:r>
              <a:rPr lang="en-US" altLang="zh-CN" sz="2400" kern="100" dirty="0">
                <a:latin typeface="+mn-ea"/>
                <a:cs typeface="宋体" panose="02010600030101010101" pitchFamily="2" charset="-122"/>
              </a:rPr>
              <a:t>&gt;CH02&gt;</a:t>
            </a:r>
            <a:r>
              <a:rPr lang="zh-CN" altLang="zh-CN" sz="2400" kern="100" dirty="0">
                <a:latin typeface="+mn-ea"/>
                <a:cs typeface="宋体" panose="02010600030101010101" pitchFamily="2" charset="-122"/>
              </a:rPr>
              <a:t>课堂案例——彩色音频</a:t>
            </a:r>
            <a:r>
              <a:rPr lang="en-US" altLang="zh-CN" sz="2400" kern="100" dirty="0">
                <a:latin typeface="+mn-ea"/>
                <a:cs typeface="宋体" panose="02010600030101010101" pitchFamily="2" charset="-122"/>
              </a:rPr>
              <a:t>.aep</a:t>
            </a:r>
            <a:r>
              <a:rPr lang="zh-CN" altLang="zh-CN" sz="2400" kern="100" dirty="0">
                <a:latin typeface="+mn-ea"/>
                <a:cs typeface="宋体" panose="02010600030101010101" pitchFamily="2" charset="-122"/>
              </a:rPr>
              <a:t>”文件</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然后在“音频频谱”图层上选择“效果</a:t>
            </a:r>
            <a:r>
              <a:rPr lang="en-US" altLang="zh-CN" sz="2400" kern="100" dirty="0">
                <a:latin typeface="+mn-ea"/>
                <a:cs typeface="宋体" panose="02010600030101010101" pitchFamily="2" charset="-122"/>
              </a:rPr>
              <a:t>&gt;</a:t>
            </a:r>
            <a:r>
              <a:rPr lang="zh-CN" altLang="zh-CN" sz="2400" kern="100" dirty="0">
                <a:latin typeface="+mn-ea"/>
                <a:cs typeface="宋体" panose="02010600030101010101" pitchFamily="2" charset="-122"/>
              </a:rPr>
              <a:t>生成</a:t>
            </a:r>
            <a:r>
              <a:rPr lang="en-US" altLang="zh-CN" sz="2400" kern="100" dirty="0">
                <a:latin typeface="+mn-ea"/>
                <a:cs typeface="宋体" panose="02010600030101010101" pitchFamily="2" charset="-122"/>
              </a:rPr>
              <a:t>&gt;</a:t>
            </a:r>
            <a:r>
              <a:rPr lang="zh-CN" altLang="zh-CN" sz="2400" kern="100" dirty="0">
                <a:latin typeface="+mn-ea"/>
                <a:cs typeface="宋体" panose="02010600030101010101" pitchFamily="2" charset="-122"/>
              </a:rPr>
              <a:t>音频频谱”，或在“效果与预设”面板中将“音频频谱”拖拽到图层中，如图</a:t>
            </a:r>
            <a:r>
              <a:rPr lang="en-US" altLang="zh-CN" sz="2400" kern="100" dirty="0">
                <a:latin typeface="+mn-ea"/>
                <a:cs typeface="宋体" panose="02010600030101010101" pitchFamily="2" charset="-122"/>
              </a:rPr>
              <a:t>2-39</a:t>
            </a:r>
            <a:r>
              <a:rPr lang="zh-CN" altLang="zh-CN" sz="2400" kern="100" dirty="0">
                <a:latin typeface="+mn-ea"/>
                <a:cs typeface="宋体" panose="02010600030101010101" pitchFamily="2" charset="-122"/>
              </a:rPr>
              <a:t>所示</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该效果可以根据音频的频率显示图形，以供后续的操作。</a:t>
            </a:r>
            <a:endParaRPr lang="zh-CN" altLang="zh-CN" kern="100" dirty="0">
              <a:effectLst/>
              <a:latin typeface="+mn-ea"/>
              <a:cs typeface="Times New Roman" panose="02020603050405020304" pitchFamily="18" charset="0"/>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7726724" y="1170808"/>
            <a:ext cx="4160476" cy="3459558"/>
          </a:xfrm>
          <a:prstGeom prst="rect">
            <a:avLst/>
          </a:prstGeom>
          <a:noFill/>
          <a:ln>
            <a:noFill/>
          </a:ln>
        </p:spPr>
      </p:pic>
      <p:sp>
        <p:nvSpPr>
          <p:cNvPr id="11" name="矩形 10"/>
          <p:cNvSpPr/>
          <p:nvPr/>
        </p:nvSpPr>
        <p:spPr>
          <a:xfrm>
            <a:off x="9051393" y="4848242"/>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2-39</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851500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custDataLst>
              <p:tags r:id="rId1"/>
            </p:custDataLst>
          </p:nvPr>
        </p:nvSpPr>
        <p:spPr>
          <a:xfrm>
            <a:off x="2590676" y="1092804"/>
            <a:ext cx="4763435" cy="559982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137116" y="873833"/>
            <a:ext cx="2282233" cy="1127739"/>
            <a:chOff x="137116" y="1595724"/>
            <a:chExt cx="2282233" cy="1127739"/>
          </a:xfrm>
        </p:grpSpPr>
        <p:grpSp>
          <p:nvGrpSpPr>
            <p:cNvPr id="4" name="组合 3"/>
            <p:cNvGrpSpPr/>
            <p:nvPr/>
          </p:nvGrpSpPr>
          <p:grpSpPr>
            <a:xfrm>
              <a:off x="137116"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93698" y="1427982"/>
                <a:ext cx="1820517" cy="830997"/>
              </a:xfrm>
              <a:prstGeom prst="rect">
                <a:avLst/>
              </a:prstGeom>
              <a:noFill/>
            </p:spPr>
            <p:txBody>
              <a:bodyPr wrap="square" rtlCol="0">
                <a:spAutoFit/>
              </a:bodyPr>
              <a:lstStyle/>
              <a:p>
                <a:r>
                  <a:rPr lang="zh-CN" altLang="en-US" sz="2400" b="1" dirty="0">
                    <a:solidFill>
                      <a:schemeClr val="bg1"/>
                    </a:solidFill>
                  </a:rPr>
                  <a:t>课堂案</a:t>
                </a:r>
                <a:r>
                  <a:rPr lang="zh-CN" altLang="en-US" sz="2400" b="1" dirty="0" smtClean="0">
                    <a:solidFill>
                      <a:schemeClr val="bg1"/>
                    </a:solidFill>
                  </a:rPr>
                  <a:t>例</a:t>
                </a:r>
                <a:r>
                  <a:rPr lang="en-US" altLang="zh-CN" sz="2400" b="1" dirty="0" smtClean="0">
                    <a:solidFill>
                      <a:schemeClr val="bg1"/>
                    </a:solidFill>
                  </a:rPr>
                  <a:t>—</a:t>
                </a:r>
                <a:r>
                  <a:rPr lang="zh-CN" altLang="en-US" sz="2400" b="1" dirty="0">
                    <a:solidFill>
                      <a:schemeClr val="bg1"/>
                    </a:solidFill>
                  </a:rPr>
                  <a:t>彩</a:t>
                </a:r>
                <a:r>
                  <a:rPr lang="zh-CN" altLang="en-US" sz="2400" b="1" dirty="0" smtClean="0">
                    <a:solidFill>
                      <a:schemeClr val="bg1"/>
                    </a:solidFill>
                  </a:rPr>
                  <a:t>色音频</a:t>
                </a:r>
                <a:endParaRPr lang="zh-CN" altLang="zh-CN" sz="2400" dirty="0">
                  <a:solidFill>
                    <a:schemeClr val="bg1"/>
                  </a:solidFill>
                </a:endParaRPr>
              </a:p>
            </p:txBody>
          </p:sp>
        </p:grpSp>
        <p:sp>
          <p:nvSpPr>
            <p:cNvPr id="5" name="等腰三角形 4"/>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2673877" y="212212"/>
            <a:ext cx="1826141" cy="743986"/>
          </a:xfrm>
          <a:prstGeom prst="rect">
            <a:avLst/>
          </a:prstGeom>
        </p:spPr>
        <p:txBody>
          <a:bodyPr wrap="none">
            <a:spAutoFit/>
          </a:bodyPr>
          <a:lstStyle/>
          <a:p>
            <a:pPr algn="just">
              <a:lnSpc>
                <a:spcPct val="150000"/>
              </a:lnSpc>
              <a:spcAft>
                <a:spcPts val="0"/>
              </a:spcAft>
            </a:pPr>
            <a:r>
              <a:rPr lang="zh-CN" altLang="en-US" sz="3200" b="1" kern="100" dirty="0">
                <a:latin typeface="微软雅黑" panose="020B0503020204020204" pitchFamily="34" charset="-122"/>
                <a:ea typeface="微软雅黑" panose="020B0503020204020204" pitchFamily="34" charset="-122"/>
                <a:cs typeface="Times New Roman" panose="02020603050405020304" pitchFamily="18" charset="0"/>
              </a:rPr>
              <a:t>任</a:t>
            </a: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791962" y="1449031"/>
            <a:ext cx="4328685" cy="5078313"/>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：在项目面板设置“音频频谱”效果 “起始频率”为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，“结束频率”为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2000.0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，“频段”为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1200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，“最大高度”为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1200.0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，“音频持续时间</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毫秒</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200.00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，“厚度”为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，“内部颜色”为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，“外部颜色”为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2-40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7809925" y="995528"/>
            <a:ext cx="4155096" cy="4218497"/>
          </a:xfrm>
          <a:prstGeom prst="rect">
            <a:avLst/>
          </a:prstGeom>
          <a:noFill/>
          <a:ln>
            <a:noFill/>
          </a:ln>
        </p:spPr>
      </p:pic>
      <p:sp>
        <p:nvSpPr>
          <p:cNvPr id="11" name="矩形 10"/>
          <p:cNvSpPr/>
          <p:nvPr/>
        </p:nvSpPr>
        <p:spPr>
          <a:xfrm>
            <a:off x="9109758" y="5295716"/>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2-40</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061838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1</a:t>
            </a:r>
            <a:endParaRPr lang="zh-CN" altLang="en-US" sz="2400" b="1" dirty="0">
              <a:solidFill>
                <a:schemeClr val="bg1"/>
              </a:solidFill>
            </a:endParaRPr>
          </a:p>
        </p:txBody>
      </p:sp>
      <p:sp>
        <p:nvSpPr>
          <p:cNvPr id="49" name="文本框 48"/>
          <p:cNvSpPr txBox="1"/>
          <p:nvPr/>
        </p:nvSpPr>
        <p:spPr>
          <a:xfrm>
            <a:off x="3765359" y="3013502"/>
            <a:ext cx="5109091" cy="830997"/>
          </a:xfrm>
          <a:prstGeom prst="rect">
            <a:avLst/>
          </a:prstGeom>
          <a:noFill/>
        </p:spPr>
        <p:txBody>
          <a:bodyPr wrap="none" rtlCol="0">
            <a:spAutoFit/>
          </a:bodyPr>
          <a:lstStyle/>
          <a:p>
            <a:r>
              <a:rPr lang="zh-CN" altLang="en-US" sz="4800" b="1" dirty="0">
                <a:solidFill>
                  <a:schemeClr val="bg1"/>
                </a:solidFill>
              </a:rPr>
              <a:t>素材的导入与管</a:t>
            </a:r>
            <a:r>
              <a:rPr lang="zh-CN" altLang="en-US" sz="4800" b="1" dirty="0" smtClean="0">
                <a:solidFill>
                  <a:schemeClr val="bg1"/>
                </a:solidFill>
              </a:rPr>
              <a:t>理</a:t>
            </a:r>
            <a:endParaRPr lang="zh-CN" altLang="en-US" sz="4800" b="1" dirty="0">
              <a:solidFill>
                <a:schemeClr val="bg1"/>
              </a:solidFill>
            </a:endParaRPr>
          </a:p>
        </p:txBody>
      </p:sp>
      <p:sp>
        <p:nvSpPr>
          <p:cNvPr id="53" name="test_90790"/>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custDataLst>
              <p:tags r:id="rId1"/>
            </p:custDataLst>
          </p:nvPr>
        </p:nvSpPr>
        <p:spPr>
          <a:xfrm>
            <a:off x="2673878" y="1219925"/>
            <a:ext cx="3863110" cy="453885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137116" y="873833"/>
            <a:ext cx="2282233" cy="1127739"/>
            <a:chOff x="137116" y="1595724"/>
            <a:chExt cx="2282233" cy="1127739"/>
          </a:xfrm>
        </p:grpSpPr>
        <p:grpSp>
          <p:nvGrpSpPr>
            <p:cNvPr id="4" name="组合 3"/>
            <p:cNvGrpSpPr/>
            <p:nvPr/>
          </p:nvGrpSpPr>
          <p:grpSpPr>
            <a:xfrm>
              <a:off x="137116"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93698" y="1427982"/>
                <a:ext cx="1820517" cy="830997"/>
              </a:xfrm>
              <a:prstGeom prst="rect">
                <a:avLst/>
              </a:prstGeom>
              <a:noFill/>
            </p:spPr>
            <p:txBody>
              <a:bodyPr wrap="square" rtlCol="0">
                <a:spAutoFit/>
              </a:bodyPr>
              <a:lstStyle/>
              <a:p>
                <a:r>
                  <a:rPr lang="zh-CN" altLang="en-US" sz="2400" b="1" dirty="0">
                    <a:solidFill>
                      <a:schemeClr val="bg1"/>
                    </a:solidFill>
                  </a:rPr>
                  <a:t>课堂案</a:t>
                </a:r>
                <a:r>
                  <a:rPr lang="zh-CN" altLang="en-US" sz="2400" b="1" dirty="0" smtClean="0">
                    <a:solidFill>
                      <a:schemeClr val="bg1"/>
                    </a:solidFill>
                  </a:rPr>
                  <a:t>例</a:t>
                </a:r>
                <a:r>
                  <a:rPr lang="en-US" altLang="zh-CN" sz="2400" b="1" dirty="0" smtClean="0">
                    <a:solidFill>
                      <a:schemeClr val="bg1"/>
                    </a:solidFill>
                  </a:rPr>
                  <a:t>—</a:t>
                </a:r>
                <a:r>
                  <a:rPr lang="zh-CN" altLang="en-US" sz="2400" b="1" dirty="0">
                    <a:solidFill>
                      <a:schemeClr val="bg1"/>
                    </a:solidFill>
                  </a:rPr>
                  <a:t>彩</a:t>
                </a:r>
                <a:r>
                  <a:rPr lang="zh-CN" altLang="en-US" sz="2400" b="1" dirty="0" smtClean="0">
                    <a:solidFill>
                      <a:schemeClr val="bg1"/>
                    </a:solidFill>
                  </a:rPr>
                  <a:t>色音频</a:t>
                </a:r>
                <a:endParaRPr lang="zh-CN" altLang="zh-CN" sz="2400" dirty="0">
                  <a:solidFill>
                    <a:schemeClr val="bg1"/>
                  </a:solidFill>
                </a:endParaRPr>
              </a:p>
            </p:txBody>
          </p:sp>
        </p:grpSp>
        <p:sp>
          <p:nvSpPr>
            <p:cNvPr id="5" name="等腰三角形 4"/>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2673877" y="212212"/>
            <a:ext cx="1826141" cy="743986"/>
          </a:xfrm>
          <a:prstGeom prst="rect">
            <a:avLst/>
          </a:prstGeom>
        </p:spPr>
        <p:txBody>
          <a:bodyPr wrap="none">
            <a:spAutoFit/>
          </a:bodyPr>
          <a:lstStyle/>
          <a:p>
            <a:pPr algn="just">
              <a:lnSpc>
                <a:spcPct val="150000"/>
              </a:lnSpc>
              <a:spcAft>
                <a:spcPts val="0"/>
              </a:spcAft>
            </a:pPr>
            <a:r>
              <a:rPr lang="zh-CN" altLang="en-US" sz="3200" b="1" kern="100" dirty="0">
                <a:latin typeface="微软雅黑" panose="020B0503020204020204" pitchFamily="34" charset="-122"/>
                <a:ea typeface="微软雅黑" panose="020B0503020204020204" pitchFamily="34" charset="-122"/>
                <a:cs typeface="Times New Roman" panose="02020603050405020304" pitchFamily="18" charset="0"/>
              </a:rPr>
              <a:t>任</a:t>
            </a: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791962" y="1353172"/>
            <a:ext cx="3472651" cy="3970318"/>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：在“音频频谱”合成上添加“风格化</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发光”效果，并把“发光阈值”设置为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，“发光半径”设置为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19.0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，“发光强度”设置为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2-41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7165130" y="1353172"/>
            <a:ext cx="4508061" cy="3970318"/>
          </a:xfrm>
          <a:prstGeom prst="rect">
            <a:avLst/>
          </a:prstGeom>
          <a:noFill/>
          <a:ln>
            <a:noFill/>
          </a:ln>
        </p:spPr>
      </p:pic>
      <p:sp>
        <p:nvSpPr>
          <p:cNvPr id="11" name="矩形 10"/>
          <p:cNvSpPr/>
          <p:nvPr/>
        </p:nvSpPr>
        <p:spPr>
          <a:xfrm>
            <a:off x="8404941" y="5504859"/>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2-41</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4754441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1"/>
            </p:custDataLst>
          </p:nvPr>
        </p:nvSpPr>
        <p:spPr>
          <a:xfrm>
            <a:off x="2587994" y="402801"/>
            <a:ext cx="9448365" cy="220421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7436" y="1583625"/>
                <a:ext cx="2016779" cy="461665"/>
              </a:xfrm>
              <a:prstGeom prst="rect">
                <a:avLst/>
              </a:prstGeom>
              <a:noFill/>
            </p:spPr>
            <p:txBody>
              <a:bodyPr wrap="square" rtlCol="0">
                <a:spAutoFit/>
              </a:bodyPr>
              <a:lstStyle/>
              <a:p>
                <a:r>
                  <a:rPr lang="zh-CN" altLang="en-US" sz="2400" b="1" dirty="0">
                    <a:solidFill>
                      <a:schemeClr val="bg1"/>
                    </a:solidFill>
                  </a:rPr>
                  <a:t>添</a:t>
                </a:r>
                <a:r>
                  <a:rPr lang="zh-CN" altLang="en-US" sz="2400" b="1" dirty="0" smtClean="0">
                    <a:solidFill>
                      <a:schemeClr val="bg1"/>
                    </a:solidFill>
                  </a:rPr>
                  <a:t>加特效滤镜</a:t>
                </a:r>
                <a:endParaRPr lang="zh-CN" altLang="zh-CN" sz="24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814539" y="662744"/>
            <a:ext cx="9033750" cy="1754326"/>
          </a:xfrm>
          <a:prstGeom prst="rect">
            <a:avLst/>
          </a:prstGeom>
        </p:spPr>
        <p:txBody>
          <a:bodyPr wrap="square">
            <a:spAutoFit/>
          </a:bodyPr>
          <a:lstStyle/>
          <a:p>
            <a:pPr algn="just">
              <a:lnSpc>
                <a:spcPct val="150000"/>
              </a:lnSpc>
              <a:spcAft>
                <a:spcPts val="0"/>
              </a:spcAft>
            </a:pPr>
            <a:r>
              <a:rPr lang="en-US" altLang="zh-CN" sz="2400" kern="100" dirty="0">
                <a:latin typeface="+mn-ea"/>
                <a:cs typeface="宋体" panose="02010600030101010101" pitchFamily="2" charset="-122"/>
              </a:rPr>
              <a:t>After Effects 2022</a:t>
            </a:r>
            <a:r>
              <a:rPr lang="zh-CN" altLang="zh-CN" sz="2400" kern="100" dirty="0">
                <a:latin typeface="+mn-ea"/>
                <a:cs typeface="宋体" panose="02010600030101010101" pitchFamily="2" charset="-122"/>
              </a:rPr>
              <a:t>自带的滤镜有</a:t>
            </a:r>
            <a:r>
              <a:rPr lang="en-US" altLang="zh-CN" sz="2400" kern="100" dirty="0">
                <a:latin typeface="+mn-ea"/>
                <a:cs typeface="宋体" panose="02010600030101010101" pitchFamily="2" charset="-122"/>
              </a:rPr>
              <a:t>200</a:t>
            </a:r>
            <a:r>
              <a:rPr lang="zh-CN" altLang="zh-CN" sz="2400" kern="100" dirty="0">
                <a:latin typeface="+mn-ea"/>
                <a:cs typeface="宋体" panose="02010600030101010101" pitchFamily="2" charset="-122"/>
              </a:rPr>
              <a:t>多种，将不同的滤镜应用到不同的图层中，可以产生各种各样的特技效果，这类似于</a:t>
            </a:r>
            <a:r>
              <a:rPr lang="en-US" altLang="zh-CN" sz="2400" kern="100" dirty="0">
                <a:latin typeface="+mn-ea"/>
                <a:cs typeface="宋体" panose="02010600030101010101" pitchFamily="2" charset="-122"/>
              </a:rPr>
              <a:t>Photoshop</a:t>
            </a:r>
            <a:r>
              <a:rPr lang="zh-CN" altLang="zh-CN" sz="2400" kern="100" dirty="0">
                <a:latin typeface="+mn-ea"/>
                <a:cs typeface="宋体" panose="02010600030101010101" pitchFamily="2" charset="-122"/>
              </a:rPr>
              <a:t>中的滤镜。</a:t>
            </a:r>
            <a:endParaRPr lang="zh-CN" altLang="zh-CN" kern="100" dirty="0">
              <a:effectLst/>
              <a:latin typeface="+mn-ea"/>
              <a:cs typeface="Times New Roman" panose="02020603050405020304" pitchFamily="18" charset="0"/>
            </a:endParaRPr>
          </a:p>
        </p:txBody>
      </p:sp>
      <p:sp>
        <p:nvSpPr>
          <p:cNvPr id="9" name="矩形 8"/>
          <p:cNvSpPr/>
          <p:nvPr/>
        </p:nvSpPr>
        <p:spPr>
          <a:xfrm>
            <a:off x="2931269" y="2968843"/>
            <a:ext cx="9182910" cy="3323987"/>
          </a:xfrm>
          <a:prstGeom prst="rect">
            <a:avLst/>
          </a:prstGeom>
        </p:spPr>
        <p:txBody>
          <a:bodyPr wrap="square">
            <a:spAutoFit/>
          </a:bodyPr>
          <a:lstStyle/>
          <a:p>
            <a:pPr indent="153035" algn="just">
              <a:lnSpc>
                <a:spcPct val="150000"/>
              </a:lnSpc>
              <a:spcAft>
                <a:spcPts val="0"/>
              </a:spcAft>
            </a:pPr>
            <a:r>
              <a:rPr lang="zh-CN" altLang="zh-CN" sz="2800" b="1"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   </a:t>
            </a:r>
            <a:r>
              <a:rPr lang="zh-CN"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默认情况下，效果文件存放在</a:t>
            </a:r>
            <a:r>
              <a:rPr lang="en-US"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After Effects 2022</a:t>
            </a:r>
            <a:r>
              <a:rPr lang="zh-CN"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安装路径下的 “</a:t>
            </a:r>
            <a:r>
              <a:rPr lang="en-US"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Adobe After Effects 2022&gt;Support Files&gt;Plug-ins</a:t>
            </a:r>
            <a:r>
              <a:rPr lang="zh-CN"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”文件夹中，效果都是作为插件引入</a:t>
            </a:r>
            <a:r>
              <a:rPr lang="en-US"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中的，所以需要在</a:t>
            </a:r>
            <a:r>
              <a:rPr lang="en-US"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After Effects 2022</a:t>
            </a:r>
            <a:r>
              <a:rPr lang="zh-CN"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的“</a:t>
            </a:r>
            <a:r>
              <a:rPr lang="en-US"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Plug-ins</a:t>
            </a:r>
            <a:r>
              <a:rPr lang="zh-CN"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”文件夹中添加各种效果后，在重启软件时，系统会自动将效果加载到“效果和预设”面板中。</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411326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custDataLst>
              <p:tags r:id="rId1"/>
            </p:custDataLst>
          </p:nvPr>
        </p:nvSpPr>
        <p:spPr>
          <a:xfrm>
            <a:off x="2571906" y="467046"/>
            <a:ext cx="4723839" cy="591430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137116" y="873833"/>
            <a:ext cx="2282233" cy="1127739"/>
            <a:chOff x="137116" y="1595724"/>
            <a:chExt cx="2282233" cy="1127739"/>
          </a:xfrm>
        </p:grpSpPr>
        <p:grpSp>
          <p:nvGrpSpPr>
            <p:cNvPr id="4" name="组合 3"/>
            <p:cNvGrpSpPr/>
            <p:nvPr/>
          </p:nvGrpSpPr>
          <p:grpSpPr>
            <a:xfrm>
              <a:off x="137116"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7436" y="1583625"/>
                <a:ext cx="2016779" cy="461665"/>
              </a:xfrm>
              <a:prstGeom prst="rect">
                <a:avLst/>
              </a:prstGeom>
              <a:noFill/>
            </p:spPr>
            <p:txBody>
              <a:bodyPr wrap="square" rtlCol="0">
                <a:spAutoFit/>
              </a:bodyPr>
              <a:lstStyle/>
              <a:p>
                <a:r>
                  <a:rPr lang="zh-CN" altLang="en-US" sz="2400" b="1" dirty="0">
                    <a:solidFill>
                      <a:schemeClr val="bg1"/>
                    </a:solidFill>
                  </a:rPr>
                  <a:t>添</a:t>
                </a:r>
                <a:r>
                  <a:rPr lang="zh-CN" altLang="en-US" sz="2400" b="1" dirty="0" smtClean="0">
                    <a:solidFill>
                      <a:schemeClr val="bg1"/>
                    </a:solidFill>
                  </a:rPr>
                  <a:t>加特效滤镜</a:t>
                </a:r>
                <a:endParaRPr lang="zh-CN" altLang="zh-CN" sz="2400" dirty="0">
                  <a:solidFill>
                    <a:schemeClr val="bg1"/>
                  </a:solidFill>
                </a:endParaRPr>
              </a:p>
            </p:txBody>
          </p:sp>
        </p:grpSp>
        <p:sp>
          <p:nvSpPr>
            <p:cNvPr id="5" name="等腰三角形 4"/>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2653094" y="441714"/>
            <a:ext cx="4428641" cy="5632311"/>
          </a:xfrm>
          <a:prstGeom prst="rect">
            <a:avLst/>
          </a:prstGeom>
        </p:spPr>
        <p:txBody>
          <a:bodyPr wrap="square">
            <a:spAutoFit/>
          </a:bodyPr>
          <a:lstStyle/>
          <a:p>
            <a:pPr algn="just">
              <a:lnSpc>
                <a:spcPct val="150000"/>
              </a:lnSpc>
              <a:spcAft>
                <a:spcPts val="0"/>
              </a:spcAft>
            </a:pP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 2022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中主要有以下</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种添加滤镜的方法：</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在“时间轴”面板中选择图层，然后在菜单栏中执行“效果”菜单中的子命令。</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在“时间轴”面板中选择图层，然后在选中的图层上单击鼠标右键，接着在弹出的菜单中执行“效果”菜单中的子命令，如图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2-42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a:xfrm>
            <a:off x="7862340" y="408678"/>
            <a:ext cx="3343923" cy="5291728"/>
          </a:xfrm>
          <a:prstGeom prst="rect">
            <a:avLst/>
          </a:prstGeom>
          <a:noFill/>
          <a:ln>
            <a:noFill/>
          </a:ln>
        </p:spPr>
      </p:pic>
      <p:sp>
        <p:nvSpPr>
          <p:cNvPr id="10" name="矩形 9"/>
          <p:cNvSpPr/>
          <p:nvPr/>
        </p:nvSpPr>
        <p:spPr>
          <a:xfrm>
            <a:off x="9007812" y="5680952"/>
            <a:ext cx="1342417" cy="583814"/>
          </a:xfrm>
          <a:prstGeom prst="rect">
            <a:avLst/>
          </a:prstGeom>
        </p:spPr>
        <p:txBody>
          <a:bodyPr wrap="squar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2-42</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3399365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custDataLst>
              <p:tags r:id="rId1"/>
            </p:custDataLst>
          </p:nvPr>
        </p:nvSpPr>
        <p:spPr>
          <a:xfrm>
            <a:off x="2571906" y="467046"/>
            <a:ext cx="9120741" cy="153452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137116" y="873833"/>
            <a:ext cx="2282233" cy="1127739"/>
            <a:chOff x="137116" y="1595724"/>
            <a:chExt cx="2282233" cy="1127739"/>
          </a:xfrm>
        </p:grpSpPr>
        <p:grpSp>
          <p:nvGrpSpPr>
            <p:cNvPr id="4" name="组合 3"/>
            <p:cNvGrpSpPr/>
            <p:nvPr/>
          </p:nvGrpSpPr>
          <p:grpSpPr>
            <a:xfrm>
              <a:off x="137116"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7436" y="1583625"/>
                <a:ext cx="2016779" cy="461665"/>
              </a:xfrm>
              <a:prstGeom prst="rect">
                <a:avLst/>
              </a:prstGeom>
              <a:noFill/>
            </p:spPr>
            <p:txBody>
              <a:bodyPr wrap="square" rtlCol="0">
                <a:spAutoFit/>
              </a:bodyPr>
              <a:lstStyle/>
              <a:p>
                <a:r>
                  <a:rPr lang="zh-CN" altLang="en-US" sz="2400" b="1" dirty="0">
                    <a:solidFill>
                      <a:schemeClr val="bg1"/>
                    </a:solidFill>
                  </a:rPr>
                  <a:t>添</a:t>
                </a:r>
                <a:r>
                  <a:rPr lang="zh-CN" altLang="en-US" sz="2400" b="1" dirty="0" smtClean="0">
                    <a:solidFill>
                      <a:schemeClr val="bg1"/>
                    </a:solidFill>
                  </a:rPr>
                  <a:t>加特效滤镜</a:t>
                </a:r>
                <a:endParaRPr lang="zh-CN" altLang="zh-CN" sz="2400" dirty="0">
                  <a:solidFill>
                    <a:schemeClr val="bg1"/>
                  </a:solidFill>
                </a:endParaRPr>
              </a:p>
            </p:txBody>
          </p:sp>
        </p:grpSp>
        <p:sp>
          <p:nvSpPr>
            <p:cNvPr id="5" name="等腰三角形 4"/>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2766459" y="582266"/>
            <a:ext cx="8400894" cy="1200329"/>
          </a:xfrm>
          <a:prstGeom prst="rect">
            <a:avLst/>
          </a:prstGeom>
        </p:spPr>
        <p:txBody>
          <a:bodyPr wrap="square">
            <a:spAutoFit/>
          </a:bodyPr>
          <a:lstStyle/>
          <a:p>
            <a:pPr algn="just">
              <a:lnSpc>
                <a:spcPct val="150000"/>
              </a:lnSpc>
              <a:spcAft>
                <a:spcPts val="0"/>
              </a:spcAft>
            </a:pPr>
            <a:r>
              <a:rPr lang="zh-CN" altLang="zh-CN" sz="2400" kern="100" dirty="0">
                <a:latin typeface="+mn-ea"/>
                <a:cs typeface="宋体" panose="02010600030101010101" pitchFamily="2" charset="-122"/>
              </a:rPr>
              <a:t>第</a:t>
            </a:r>
            <a:r>
              <a:rPr lang="en-US" altLang="zh-CN" sz="2400" kern="100" dirty="0">
                <a:latin typeface="+mn-ea"/>
                <a:cs typeface="宋体" panose="02010600030101010101" pitchFamily="2" charset="-122"/>
              </a:rPr>
              <a:t>3</a:t>
            </a:r>
            <a:r>
              <a:rPr lang="zh-CN" altLang="zh-CN" sz="2400" kern="100" dirty="0">
                <a:latin typeface="+mn-ea"/>
                <a:cs typeface="宋体" panose="02010600030101010101" pitchFamily="2" charset="-122"/>
              </a:rPr>
              <a:t>种</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在“效果和预设”面板中选择效果，然后将其拖拽到“时间轴”面板中的图层上</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如图</a:t>
            </a:r>
            <a:r>
              <a:rPr lang="en-US" altLang="zh-CN" sz="2400" kern="100" dirty="0">
                <a:latin typeface="+mn-ea"/>
                <a:cs typeface="宋体" panose="02010600030101010101" pitchFamily="2" charset="-122"/>
              </a:rPr>
              <a:t>2-43</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a:xfrm>
            <a:off x="2766459" y="2476641"/>
            <a:ext cx="7992332" cy="3690695"/>
          </a:xfrm>
          <a:prstGeom prst="rect">
            <a:avLst/>
          </a:prstGeom>
          <a:noFill/>
          <a:ln>
            <a:noFill/>
          </a:ln>
        </p:spPr>
      </p:pic>
      <p:sp>
        <p:nvSpPr>
          <p:cNvPr id="10" name="矩形 9"/>
          <p:cNvSpPr/>
          <p:nvPr/>
        </p:nvSpPr>
        <p:spPr>
          <a:xfrm>
            <a:off x="10758791" y="4030081"/>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2-43</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5237062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custDataLst>
              <p:tags r:id="rId1"/>
            </p:custDataLst>
          </p:nvPr>
        </p:nvSpPr>
        <p:spPr>
          <a:xfrm>
            <a:off x="2571906" y="467046"/>
            <a:ext cx="9120741" cy="153452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137116" y="873833"/>
            <a:ext cx="2282233" cy="1127739"/>
            <a:chOff x="137116" y="1595724"/>
            <a:chExt cx="2282233" cy="1127739"/>
          </a:xfrm>
        </p:grpSpPr>
        <p:grpSp>
          <p:nvGrpSpPr>
            <p:cNvPr id="4" name="组合 3"/>
            <p:cNvGrpSpPr/>
            <p:nvPr/>
          </p:nvGrpSpPr>
          <p:grpSpPr>
            <a:xfrm>
              <a:off x="137116"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7436" y="1583625"/>
                <a:ext cx="2016779" cy="461665"/>
              </a:xfrm>
              <a:prstGeom prst="rect">
                <a:avLst/>
              </a:prstGeom>
              <a:noFill/>
            </p:spPr>
            <p:txBody>
              <a:bodyPr wrap="square" rtlCol="0">
                <a:spAutoFit/>
              </a:bodyPr>
              <a:lstStyle/>
              <a:p>
                <a:r>
                  <a:rPr lang="zh-CN" altLang="en-US" sz="2400" b="1" dirty="0">
                    <a:solidFill>
                      <a:schemeClr val="bg1"/>
                    </a:solidFill>
                  </a:rPr>
                  <a:t>添</a:t>
                </a:r>
                <a:r>
                  <a:rPr lang="zh-CN" altLang="en-US" sz="2400" b="1" dirty="0" smtClean="0">
                    <a:solidFill>
                      <a:schemeClr val="bg1"/>
                    </a:solidFill>
                  </a:rPr>
                  <a:t>加特效滤镜</a:t>
                </a:r>
                <a:endParaRPr lang="zh-CN" altLang="zh-CN" sz="2400" dirty="0">
                  <a:solidFill>
                    <a:schemeClr val="bg1"/>
                  </a:solidFill>
                </a:endParaRPr>
              </a:p>
            </p:txBody>
          </p:sp>
        </p:grpSp>
        <p:sp>
          <p:nvSpPr>
            <p:cNvPr id="5" name="等腰三角形 4"/>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2892359" y="583779"/>
            <a:ext cx="8411182" cy="1135054"/>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在“效果和预设”面板中选择效果</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然后将其拖拽到图层的“效果控件”面板中，如图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2-44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a:xfrm>
            <a:off x="2892359" y="2287782"/>
            <a:ext cx="6699113" cy="3821187"/>
          </a:xfrm>
          <a:prstGeom prst="rect">
            <a:avLst/>
          </a:prstGeom>
          <a:noFill/>
          <a:ln>
            <a:noFill/>
          </a:ln>
        </p:spPr>
      </p:pic>
      <p:sp>
        <p:nvSpPr>
          <p:cNvPr id="10" name="矩形 9"/>
          <p:cNvSpPr/>
          <p:nvPr/>
        </p:nvSpPr>
        <p:spPr>
          <a:xfrm>
            <a:off x="9790695" y="3690544"/>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2-44</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1435609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7116" y="873833"/>
            <a:ext cx="2282233" cy="1127739"/>
            <a:chOff x="137116" y="1595724"/>
            <a:chExt cx="2282233" cy="1127739"/>
          </a:xfrm>
        </p:grpSpPr>
        <p:grpSp>
          <p:nvGrpSpPr>
            <p:cNvPr id="4" name="组合 3"/>
            <p:cNvGrpSpPr/>
            <p:nvPr/>
          </p:nvGrpSpPr>
          <p:grpSpPr>
            <a:xfrm>
              <a:off x="137116"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7436" y="1583625"/>
                <a:ext cx="2016779" cy="461665"/>
              </a:xfrm>
              <a:prstGeom prst="rect">
                <a:avLst/>
              </a:prstGeom>
              <a:noFill/>
            </p:spPr>
            <p:txBody>
              <a:bodyPr wrap="square" rtlCol="0">
                <a:spAutoFit/>
              </a:bodyPr>
              <a:lstStyle/>
              <a:p>
                <a:r>
                  <a:rPr lang="zh-CN" altLang="en-US" sz="2400" b="1" dirty="0">
                    <a:solidFill>
                      <a:schemeClr val="bg1"/>
                    </a:solidFill>
                  </a:rPr>
                  <a:t>添</a:t>
                </a:r>
                <a:r>
                  <a:rPr lang="zh-CN" altLang="en-US" sz="2400" b="1" dirty="0" smtClean="0">
                    <a:solidFill>
                      <a:schemeClr val="bg1"/>
                    </a:solidFill>
                  </a:rPr>
                  <a:t>加特效滤镜</a:t>
                </a:r>
                <a:endParaRPr lang="zh-CN" altLang="zh-CN" sz="2400" dirty="0">
                  <a:solidFill>
                    <a:schemeClr val="bg1"/>
                  </a:solidFill>
                </a:endParaRPr>
              </a:p>
            </p:txBody>
          </p:sp>
        </p:grpSp>
        <p:sp>
          <p:nvSpPr>
            <p:cNvPr id="5" name="等腰三角形 4"/>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941558" y="564320"/>
            <a:ext cx="3031226" cy="5632312"/>
            <a:chOff x="2571907" y="564320"/>
            <a:chExt cx="3031226" cy="5632312"/>
          </a:xfrm>
        </p:grpSpPr>
        <p:sp>
          <p:nvSpPr>
            <p:cNvPr id="2" name="圆角矩形 1"/>
            <p:cNvSpPr/>
            <p:nvPr>
              <p:custDataLst>
                <p:tags r:id="rId1"/>
              </p:custDataLst>
            </p:nvPr>
          </p:nvSpPr>
          <p:spPr>
            <a:xfrm>
              <a:off x="2571907" y="564320"/>
              <a:ext cx="3031226" cy="555449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8" name="矩形 7"/>
            <p:cNvSpPr/>
            <p:nvPr/>
          </p:nvSpPr>
          <p:spPr>
            <a:xfrm>
              <a:off x="2773191" y="564321"/>
              <a:ext cx="2246281" cy="5632311"/>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在“时间轴”面板中选择图层，然后在“效果控件”面板中单击鼠标右键，接着在弹出的菜单中选择需要的效果，如图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2-45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0" name="图片 9"/>
          <p:cNvPicPr/>
          <p:nvPr/>
        </p:nvPicPr>
        <p:blipFill>
          <a:blip r:embed="rId3" cstate="print">
            <a:extLst>
              <a:ext uri="{28A0092B-C50C-407E-A947-70E740481C1C}">
                <a14:useLocalDpi xmlns:a14="http://schemas.microsoft.com/office/drawing/2010/main" val="0"/>
              </a:ext>
            </a:extLst>
          </a:blip>
          <a:srcRect/>
          <a:stretch>
            <a:fillRect/>
          </a:stretch>
        </p:blipFill>
        <p:spPr>
          <a:xfrm>
            <a:off x="7205763" y="564320"/>
            <a:ext cx="3047189" cy="5554491"/>
          </a:xfrm>
          <a:prstGeom prst="rect">
            <a:avLst/>
          </a:prstGeom>
          <a:noFill/>
          <a:ln>
            <a:noFill/>
          </a:ln>
        </p:spPr>
      </p:pic>
      <p:sp>
        <p:nvSpPr>
          <p:cNvPr id="12" name="矩形 11"/>
          <p:cNvSpPr/>
          <p:nvPr/>
        </p:nvSpPr>
        <p:spPr>
          <a:xfrm>
            <a:off x="10315989" y="3029285"/>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2-45</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9056501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7436" y="1583625"/>
                <a:ext cx="2016779" cy="461665"/>
              </a:xfrm>
              <a:prstGeom prst="rect">
                <a:avLst/>
              </a:prstGeom>
              <a:noFill/>
            </p:spPr>
            <p:txBody>
              <a:bodyPr wrap="square" rtlCol="0">
                <a:spAutoFit/>
              </a:bodyPr>
              <a:lstStyle/>
              <a:p>
                <a:r>
                  <a:rPr lang="zh-CN" altLang="en-US" sz="2400" b="1" dirty="0">
                    <a:solidFill>
                      <a:schemeClr val="bg1"/>
                    </a:solidFill>
                  </a:rPr>
                  <a:t>添</a:t>
                </a:r>
                <a:r>
                  <a:rPr lang="zh-CN" altLang="en-US" sz="2400" b="1" dirty="0" smtClean="0">
                    <a:solidFill>
                      <a:schemeClr val="bg1"/>
                    </a:solidFill>
                  </a:rPr>
                  <a:t>加特效滤镜</a:t>
                </a:r>
                <a:endParaRPr lang="zh-CN" altLang="zh-CN" sz="24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圆角矩形 7"/>
          <p:cNvSpPr/>
          <p:nvPr>
            <p:custDataLst>
              <p:tags r:id="rId1"/>
            </p:custDataLst>
          </p:nvPr>
        </p:nvSpPr>
        <p:spPr>
          <a:xfrm>
            <a:off x="2883191" y="504088"/>
            <a:ext cx="8867822" cy="208160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0" name="矩形 9"/>
          <p:cNvSpPr/>
          <p:nvPr/>
        </p:nvSpPr>
        <p:spPr>
          <a:xfrm>
            <a:off x="2883191" y="581908"/>
            <a:ext cx="8692724" cy="1754326"/>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在“效果和预设”面板中选择效果，然后将其拖拽到“合成”面板中的图层上</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在拖拽的时候要注意“信息”面板中显示的图层信息</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2-46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cstate="print">
            <a:extLst>
              <a:ext uri="{28A0092B-C50C-407E-A947-70E740481C1C}">
                <a14:useLocalDpi xmlns:a14="http://schemas.microsoft.com/office/drawing/2010/main" val="0"/>
              </a:ext>
            </a:extLst>
          </a:blip>
          <a:srcRect/>
          <a:stretch>
            <a:fillRect/>
          </a:stretch>
        </p:blipFill>
        <p:spPr>
          <a:xfrm>
            <a:off x="3031178" y="2944285"/>
            <a:ext cx="5840447" cy="3437060"/>
          </a:xfrm>
          <a:prstGeom prst="rect">
            <a:avLst/>
          </a:prstGeom>
          <a:noFill/>
          <a:ln>
            <a:noFill/>
          </a:ln>
        </p:spPr>
      </p:pic>
      <p:sp>
        <p:nvSpPr>
          <p:cNvPr id="12" name="矩形 11"/>
          <p:cNvSpPr/>
          <p:nvPr/>
        </p:nvSpPr>
        <p:spPr>
          <a:xfrm>
            <a:off x="8973571" y="4135529"/>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2-46</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6617701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751"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7436" y="1583625"/>
                <a:ext cx="2016779" cy="461665"/>
              </a:xfrm>
              <a:prstGeom prst="rect">
                <a:avLst/>
              </a:prstGeom>
              <a:noFill/>
            </p:spPr>
            <p:txBody>
              <a:bodyPr wrap="square" rtlCol="0">
                <a:spAutoFit/>
              </a:bodyPr>
              <a:lstStyle/>
              <a:p>
                <a:r>
                  <a:rPr lang="zh-CN" altLang="en-US" sz="2400" b="1" dirty="0">
                    <a:solidFill>
                      <a:schemeClr val="bg1"/>
                    </a:solidFill>
                  </a:rPr>
                  <a:t>添</a:t>
                </a:r>
                <a:r>
                  <a:rPr lang="zh-CN" altLang="en-US" sz="2400" b="1" dirty="0" smtClean="0">
                    <a:solidFill>
                      <a:schemeClr val="bg1"/>
                    </a:solidFill>
                  </a:rPr>
                  <a:t>加特效滤镜</a:t>
                </a:r>
                <a:endParaRPr lang="zh-CN" altLang="zh-CN" sz="24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311490" y="-61831"/>
            <a:ext cx="9880510" cy="6924973"/>
          </a:xfrm>
          <a:prstGeom prst="rect">
            <a:avLst/>
          </a:prstGeom>
        </p:spPr>
        <p:txBody>
          <a:bodyPr wrap="square">
            <a:spAutoFit/>
          </a:bodyPr>
          <a:lstStyle/>
          <a:p>
            <a:pPr indent="304800" algn="just">
              <a:lnSpc>
                <a:spcPct val="150000"/>
              </a:lnSpc>
              <a:spcAft>
                <a:spcPts val="0"/>
              </a:spcAft>
            </a:pPr>
            <a:r>
              <a:rPr lang="zh-CN" altLang="zh-CN" sz="2400" b="1"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复制滤镜有两种情况，一种是在同一个图层里面复制滤镜</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另外—种是将一个图层的滤镜复制到其他图层中，复制粘贴过去的滤镜效果与源滤镜效果相同。</a:t>
            </a:r>
            <a:endParaRPr lang="zh-CN" altLang="zh-CN"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种：在同一图层内复制滤镜，在“效果控件”面板或“时间轴”面板中选择需要复制的滤镜，然后按快捷键</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Ctrl+D</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即可完成复制操作。</a:t>
            </a:r>
            <a:endParaRPr lang="zh-CN" altLang="zh-CN"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种：将一个图层的滤镜复制到其他图层中，首先在“效果控件”面板或“时间轴”面板中选中图层的一个或多个滤镜，然后执行“编辑</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复制”菜单命令或按快捷键</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Ctrl+C</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复制滤镜，接着在“时间轴”面板中选择目标图层，最后执行“编辑</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粘贴”菜单命令或按快捷键</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Ctrl+V</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粘贴滤镜。</a:t>
            </a:r>
            <a:endParaRPr lang="zh-CN" altLang="zh-CN"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删除滤镜的方法很简单，在“效果控件”面板或“时间轴”面板中选择需要删除的滤镜，然后接</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Delete</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键即可删除。</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488780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1"/>
            </p:custDataLst>
          </p:nvPr>
        </p:nvSpPr>
        <p:spPr>
          <a:xfrm>
            <a:off x="2635309" y="315405"/>
            <a:ext cx="9195477" cy="410072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30896" y="1454656"/>
                <a:ext cx="1613863" cy="830997"/>
              </a:xfrm>
              <a:prstGeom prst="rect">
                <a:avLst/>
              </a:prstGeom>
              <a:noFill/>
            </p:spPr>
            <p:txBody>
              <a:bodyPr wrap="square" rtlCol="0">
                <a:spAutoFit/>
              </a:bodyPr>
              <a:lstStyle/>
              <a:p>
                <a:r>
                  <a:rPr lang="zh-CN" altLang="en-US" sz="2400" b="1" dirty="0">
                    <a:solidFill>
                      <a:schemeClr val="bg1"/>
                    </a:solidFill>
                  </a:rPr>
                  <a:t>设置动</a:t>
                </a:r>
                <a:r>
                  <a:rPr lang="zh-CN" altLang="en-US" sz="2400" b="1" dirty="0" smtClean="0">
                    <a:solidFill>
                      <a:schemeClr val="bg1"/>
                    </a:solidFill>
                  </a:rPr>
                  <a:t>画关键帧</a:t>
                </a:r>
                <a:endParaRPr lang="zh-CN" altLang="zh-CN" sz="24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635310" y="445815"/>
            <a:ext cx="8979515" cy="3970318"/>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动画是在不同的时间段改变对象运动状态的过程。在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中，动画的制作也遵循这个原理，就是需要在图层的“位置”、“旋转”、“遮罩”、“效果”等参数设置关键帧。</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中，用户可以使用关键帧、表达式、图表编辑器等来制作动画。此外，用户还可以使用“运动稳定”和“跟踪控制”功能来生成关键帧，这些关键帧也可以应用到其他图层中产生动画。</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51493279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1"/>
            </p:custDataLst>
          </p:nvPr>
        </p:nvSpPr>
        <p:spPr>
          <a:xfrm>
            <a:off x="2635309" y="315405"/>
            <a:ext cx="9368623" cy="300689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30896" y="1551931"/>
                <a:ext cx="1613863" cy="523220"/>
              </a:xfrm>
              <a:prstGeom prst="rect">
                <a:avLst/>
              </a:prstGeom>
              <a:noFill/>
            </p:spPr>
            <p:txBody>
              <a:bodyPr wrap="square" rtlCol="0">
                <a:spAutoFit/>
              </a:bodyPr>
              <a:lstStyle/>
              <a:p>
                <a:r>
                  <a:rPr lang="zh-CN" altLang="en-US" sz="2800" b="1" dirty="0">
                    <a:solidFill>
                      <a:schemeClr val="bg1"/>
                    </a:solidFill>
                  </a:rPr>
                  <a:t>画面预览</a:t>
                </a:r>
                <a:endParaRPr lang="zh-CN" altLang="zh-CN" sz="28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762654" y="401612"/>
            <a:ext cx="8852170" cy="2862322"/>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画面预览可以让用户提前确认显示效果，便于及时了解项目实施进度，提前发现问题，提出整改意见。在预览的过程中，可以通过改变播放帧速率或画面的分辨率来改变预览的质量和预览等待的时间，执行“合成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预览</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播放当前预览”菜单命令，可以预览画面效果，如图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2-47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a:xfrm>
            <a:off x="2762653" y="3630200"/>
            <a:ext cx="4396903" cy="2887332"/>
          </a:xfrm>
          <a:prstGeom prst="rect">
            <a:avLst/>
          </a:prstGeom>
          <a:noFill/>
          <a:ln>
            <a:noFill/>
          </a:ln>
        </p:spPr>
      </p:pic>
      <p:sp>
        <p:nvSpPr>
          <p:cNvPr id="10" name="矩形 9"/>
          <p:cNvSpPr/>
          <p:nvPr/>
        </p:nvSpPr>
        <p:spPr>
          <a:xfrm>
            <a:off x="7041735" y="4819950"/>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2-47</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745092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24507" y="366960"/>
            <a:ext cx="7856840" cy="1633960"/>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dirty="0">
                <a:solidFill>
                  <a:schemeClr val="tx1"/>
                </a:solidFill>
              </a:rPr>
              <a:t>当开始一个项目时，首先要完成的工作便是将素材导入项目。素材是</a:t>
            </a:r>
            <a:r>
              <a:rPr lang="en-US" altLang="zh-CN" dirty="0">
                <a:solidFill>
                  <a:schemeClr val="tx1"/>
                </a:solidFill>
              </a:rPr>
              <a:t>After Effects</a:t>
            </a:r>
            <a:r>
              <a:rPr lang="zh-CN" altLang="zh-CN" dirty="0">
                <a:solidFill>
                  <a:schemeClr val="tx1"/>
                </a:solidFill>
              </a:rPr>
              <a:t>的基本构成元素，在</a:t>
            </a:r>
            <a:r>
              <a:rPr lang="en-US" altLang="zh-CN" dirty="0">
                <a:solidFill>
                  <a:schemeClr val="tx1"/>
                </a:solidFill>
              </a:rPr>
              <a:t>After Effects</a:t>
            </a:r>
            <a:r>
              <a:rPr lang="zh-CN" altLang="zh-CN" dirty="0">
                <a:solidFill>
                  <a:schemeClr val="tx1"/>
                </a:solidFill>
              </a:rPr>
              <a:t>中可导入的素材包括动态视频、静帧图像、静帧图像序列、音频文件、</a:t>
            </a:r>
            <a:r>
              <a:rPr lang="en-US" altLang="zh-CN" dirty="0">
                <a:solidFill>
                  <a:schemeClr val="tx1"/>
                </a:solidFill>
              </a:rPr>
              <a:t>Photoshop</a:t>
            </a:r>
            <a:r>
              <a:rPr lang="zh-CN" altLang="zh-CN" dirty="0">
                <a:solidFill>
                  <a:schemeClr val="tx1"/>
                </a:solidFill>
              </a:rPr>
              <a:t>分层文件、</a:t>
            </a:r>
            <a:r>
              <a:rPr lang="en-US" altLang="zh-CN" dirty="0">
                <a:solidFill>
                  <a:schemeClr val="tx1"/>
                </a:solidFill>
              </a:rPr>
              <a:t>Illustrator</a:t>
            </a:r>
            <a:r>
              <a:rPr lang="zh-CN" altLang="zh-CN" dirty="0">
                <a:solidFill>
                  <a:schemeClr val="tx1"/>
                </a:solidFill>
              </a:rPr>
              <a:t>文件、</a:t>
            </a:r>
            <a:r>
              <a:rPr lang="en-US" altLang="zh-CN" dirty="0">
                <a:solidFill>
                  <a:schemeClr val="tx1"/>
                </a:solidFill>
              </a:rPr>
              <a:t>After Effects</a:t>
            </a:r>
            <a:r>
              <a:rPr lang="zh-CN" altLang="zh-CN" dirty="0">
                <a:solidFill>
                  <a:schemeClr val="tx1"/>
                </a:solidFill>
              </a:rPr>
              <a:t>工程中的其他合成、</a:t>
            </a:r>
            <a:r>
              <a:rPr lang="en-US" altLang="zh-CN" dirty="0">
                <a:solidFill>
                  <a:schemeClr val="tx1"/>
                </a:solidFill>
              </a:rPr>
              <a:t>Premiere</a:t>
            </a:r>
            <a:r>
              <a:rPr lang="zh-CN" altLang="zh-CN" dirty="0">
                <a:solidFill>
                  <a:schemeClr val="tx1"/>
                </a:solidFill>
              </a:rPr>
              <a:t>工程文件及</a:t>
            </a:r>
            <a:r>
              <a:rPr lang="en-US" altLang="zh-CN" dirty="0">
                <a:solidFill>
                  <a:schemeClr val="tx1"/>
                </a:solidFill>
              </a:rPr>
              <a:t>Flash</a:t>
            </a:r>
            <a:r>
              <a:rPr lang="zh-CN" altLang="zh-CN" dirty="0">
                <a:solidFill>
                  <a:schemeClr val="tx1"/>
                </a:solidFill>
              </a:rPr>
              <a:t>输出的</a:t>
            </a:r>
            <a:r>
              <a:rPr lang="en-US" altLang="zh-CN" dirty="0">
                <a:solidFill>
                  <a:schemeClr val="tx1"/>
                </a:solidFill>
              </a:rPr>
              <a:t>SWF</a:t>
            </a:r>
            <a:r>
              <a:rPr lang="zh-CN" altLang="zh-CN" dirty="0">
                <a:solidFill>
                  <a:schemeClr val="tx1"/>
                </a:solidFill>
              </a:rPr>
              <a:t>格式的文件等。</a:t>
            </a:r>
          </a:p>
        </p:txBody>
      </p:sp>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15" name="文本框 14"/>
          <p:cNvSpPr txBox="1"/>
          <p:nvPr/>
        </p:nvSpPr>
        <p:spPr>
          <a:xfrm>
            <a:off x="412977" y="3840182"/>
            <a:ext cx="1658711" cy="830997"/>
          </a:xfrm>
          <a:prstGeom prst="rect">
            <a:avLst/>
          </a:prstGeom>
          <a:noFill/>
        </p:spPr>
        <p:txBody>
          <a:bodyPr wrap="square" rtlCol="0">
            <a:spAutoFit/>
          </a:bodyPr>
          <a:lstStyle/>
          <a:p>
            <a:pPr algn="ctr"/>
            <a:r>
              <a:rPr lang="zh-CN" altLang="zh-CN" sz="2400" dirty="0"/>
              <a:t>本节知识思维导图：</a:t>
            </a:r>
            <a:endParaRPr lang="zh-CN" altLang="en-US" sz="3200" dirty="0">
              <a:solidFill>
                <a:schemeClr val="tx1">
                  <a:lumMod val="75000"/>
                  <a:lumOff val="25000"/>
                </a:schemeClr>
              </a:solidFill>
            </a:endParaRP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val="1283287450"/>
              </p:ext>
            </p:extLst>
          </p:nvPr>
        </p:nvGraphicFramePr>
        <p:xfrm>
          <a:off x="2937598" y="3554442"/>
          <a:ext cx="8612715" cy="2135157"/>
        </p:xfrm>
        <a:graphic>
          <a:graphicData uri="http://schemas.openxmlformats.org/drawingml/2006/table">
            <a:tbl>
              <a:tblPr firstRow="1" firstCol="1" bandRow="1">
                <a:tableStyleId>{5C22544A-7EE6-4342-B048-85BDC9FD1C3A}</a:tableStyleId>
              </a:tblPr>
              <a:tblGrid>
                <a:gridCol w="855762">
                  <a:extLst>
                    <a:ext uri="{9D8B030D-6E8A-4147-A177-3AD203B41FA5}">
                      <a16:colId xmlns:a16="http://schemas.microsoft.com/office/drawing/2014/main" val="1554640180"/>
                    </a:ext>
                  </a:extLst>
                </a:gridCol>
                <a:gridCol w="2713333">
                  <a:extLst>
                    <a:ext uri="{9D8B030D-6E8A-4147-A177-3AD203B41FA5}">
                      <a16:colId xmlns:a16="http://schemas.microsoft.com/office/drawing/2014/main" val="583463053"/>
                    </a:ext>
                  </a:extLst>
                </a:gridCol>
                <a:gridCol w="4321357">
                  <a:extLst>
                    <a:ext uri="{9D8B030D-6E8A-4147-A177-3AD203B41FA5}">
                      <a16:colId xmlns:a16="http://schemas.microsoft.com/office/drawing/2014/main" val="3176069288"/>
                    </a:ext>
                  </a:extLst>
                </a:gridCol>
                <a:gridCol w="722263">
                  <a:extLst>
                    <a:ext uri="{9D8B030D-6E8A-4147-A177-3AD203B41FA5}">
                      <a16:colId xmlns:a16="http://schemas.microsoft.com/office/drawing/2014/main" val="3827204769"/>
                    </a:ext>
                  </a:extLst>
                </a:gridCol>
              </a:tblGrid>
              <a:tr h="926243">
                <a:tc rowSpan="2">
                  <a:txBody>
                    <a:bodyPr/>
                    <a:lstStyle/>
                    <a:p>
                      <a:pPr algn="ctr">
                        <a:lnSpc>
                          <a:spcPct val="150000"/>
                        </a:lnSpc>
                        <a:spcAft>
                          <a:spcPts val="0"/>
                        </a:spcAft>
                      </a:pPr>
                      <a:r>
                        <a:rPr lang="zh-CN" sz="2000" kern="100">
                          <a:effectLst/>
                        </a:rPr>
                        <a:t>素材导入与管理</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a:effectLst/>
                        </a:rPr>
                        <a:t>分类</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a:effectLst/>
                        </a:rPr>
                        <a:t>内容</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a:effectLst/>
                        </a:rPr>
                        <a:t>重要性</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75009863"/>
                  </a:ext>
                </a:extLst>
              </a:tr>
              <a:tr h="1208914">
                <a:tc vMerge="1">
                  <a:txBody>
                    <a:bodyPr/>
                    <a:lstStyle/>
                    <a:p>
                      <a:endParaRPr lang="zh-CN" altLang="en-US"/>
                    </a:p>
                  </a:txBody>
                  <a:tcPr/>
                </a:tc>
                <a:tc>
                  <a:txBody>
                    <a:bodyPr/>
                    <a:lstStyle/>
                    <a:p>
                      <a:pPr algn="ctr">
                        <a:lnSpc>
                          <a:spcPct val="150000"/>
                        </a:lnSpc>
                        <a:spcAft>
                          <a:spcPts val="0"/>
                        </a:spcAft>
                      </a:pPr>
                      <a:r>
                        <a:rPr lang="zh-CN" sz="2000" kern="100">
                          <a:effectLst/>
                        </a:rPr>
                        <a:t>导入素材</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dirty="0">
                          <a:effectLst/>
                        </a:rPr>
                        <a:t>掌握一次性、多次性、拖拽导入素材的方式方法</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dirty="0">
                          <a:effectLst/>
                        </a:rPr>
                        <a:t>★★★★</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47480448"/>
                  </a:ext>
                </a:extLst>
              </a:tr>
            </a:tbl>
          </a:graphicData>
        </a:graphic>
      </p:graphicFrame>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custDataLst>
              <p:tags r:id="rId1"/>
            </p:custDataLst>
          </p:nvPr>
        </p:nvSpPr>
        <p:spPr>
          <a:xfrm>
            <a:off x="2823377" y="1119478"/>
            <a:ext cx="8947091" cy="251866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30896" y="1551931"/>
                <a:ext cx="1613863" cy="523220"/>
              </a:xfrm>
              <a:prstGeom prst="rect">
                <a:avLst/>
              </a:prstGeom>
              <a:noFill/>
            </p:spPr>
            <p:txBody>
              <a:bodyPr wrap="square" rtlCol="0">
                <a:spAutoFit/>
              </a:bodyPr>
              <a:lstStyle/>
              <a:p>
                <a:r>
                  <a:rPr lang="zh-CN" altLang="en-US" sz="2800" b="1" dirty="0">
                    <a:solidFill>
                      <a:schemeClr val="bg1"/>
                    </a:solidFill>
                  </a:rPr>
                  <a:t>画面预览</a:t>
                </a:r>
                <a:endParaRPr lang="zh-CN" altLang="zh-CN" sz="28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881887" y="126192"/>
            <a:ext cx="2031325" cy="825419"/>
          </a:xfrm>
          <a:prstGeom prst="rect">
            <a:avLst/>
          </a:prstGeom>
        </p:spPr>
        <p:txBody>
          <a:bodyPr wrap="none">
            <a:spAutoFit/>
          </a:bodyPr>
          <a:lstStyle/>
          <a:p>
            <a:pPr algn="just">
              <a:lnSpc>
                <a:spcPct val="150000"/>
              </a:lnSpc>
              <a:spcAft>
                <a:spcPts val="0"/>
              </a:spcAft>
            </a:pPr>
            <a:r>
              <a:rPr lang="zh-CN" altLang="zh-CN" sz="3600" b="1" kern="100" dirty="0">
                <a:latin typeface="微软雅黑" panose="020B0503020204020204" pitchFamily="34" charset="-122"/>
                <a:ea typeface="微软雅黑" panose="020B0503020204020204" pitchFamily="34" charset="-122"/>
                <a:cs typeface="宋体" panose="02010600030101010101" pitchFamily="2" charset="-122"/>
              </a:rPr>
              <a:t>命令详解</a:t>
            </a:r>
            <a:endParaRPr lang="zh-CN" altLang="zh-CN" sz="3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2881887" y="1119478"/>
            <a:ext cx="8415311" cy="2308324"/>
          </a:xfrm>
          <a:prstGeom prst="rect">
            <a:avLst/>
          </a:prstGeom>
        </p:spPr>
        <p:txBody>
          <a:bodyPr wrap="square">
            <a:spAutoFit/>
          </a:bodyPr>
          <a:lstStyle/>
          <a:p>
            <a:pPr lvl="0" algn="just">
              <a:lnSpc>
                <a:spcPct val="150000"/>
              </a:lnSpc>
              <a:spcAft>
                <a:spcPts val="0"/>
              </a:spcAft>
            </a:pPr>
            <a:r>
              <a:rPr lang="zh-CN" altLang="zh-CN" sz="2400" kern="100" dirty="0">
                <a:latin typeface="+mn-ea"/>
                <a:cs typeface="宋体" panose="02010600030101010101" pitchFamily="2" charset="-122"/>
              </a:rPr>
              <a:t>播放当前预览</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对视频和音频进行内存预览</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内存预览的时间跟合成的复杂程度及电脑内存的大小有关</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其快捷键为小键盘上的数字键</a:t>
            </a:r>
            <a:r>
              <a:rPr lang="en-US" altLang="zh-CN" sz="2400" kern="100" dirty="0">
                <a:latin typeface="+mn-ea"/>
                <a:cs typeface="宋体" panose="02010600030101010101" pitchFamily="2" charset="-122"/>
              </a:rPr>
              <a:t>0</a:t>
            </a:r>
            <a:r>
              <a:rPr lang="zh-CN" altLang="zh-CN" sz="2400" kern="100" dirty="0">
                <a:latin typeface="+mn-ea"/>
                <a:cs typeface="宋体" panose="02010600030101010101" pitchFamily="2" charset="-122"/>
              </a:rPr>
              <a:t>。</a:t>
            </a:r>
            <a:endParaRPr lang="zh-CN" altLang="zh-CN" kern="100" dirty="0">
              <a:latin typeface="+mn-ea"/>
              <a:cs typeface="宋体" panose="02010600030101010101" pitchFamily="2" charset="-122"/>
            </a:endParaRPr>
          </a:p>
          <a:p>
            <a:pPr lvl="0" algn="just">
              <a:lnSpc>
                <a:spcPct val="150000"/>
              </a:lnSpc>
              <a:spcAft>
                <a:spcPts val="0"/>
              </a:spcAft>
            </a:pPr>
            <a:r>
              <a:rPr lang="zh-CN" altLang="zh-CN" sz="2400" kern="100" dirty="0">
                <a:latin typeface="+mn-ea"/>
                <a:cs typeface="宋体" panose="02010600030101010101" pitchFamily="2" charset="-122"/>
              </a:rPr>
              <a:t>音频</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勾选该选项，播放视频的时候将同步播放音频。</a:t>
            </a:r>
            <a:endParaRPr lang="zh-CN" altLang="zh-CN" kern="100" dirty="0">
              <a:effectLst/>
              <a:latin typeface="+mn-ea"/>
              <a:cs typeface="宋体" panose="02010600030101010101" pitchFamily="2" charset="-122"/>
            </a:endParaRPr>
          </a:p>
        </p:txBody>
      </p:sp>
    </p:spTree>
    <p:extLst>
      <p:ext uri="{BB962C8B-B14F-4D97-AF65-F5344CB8AC3E}">
        <p14:creationId xmlns:p14="http://schemas.microsoft.com/office/powerpoint/2010/main" val="211079533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4</a:t>
            </a:r>
            <a:endParaRPr lang="zh-CN" altLang="en-US" sz="2400" b="1" dirty="0">
              <a:solidFill>
                <a:schemeClr val="bg1"/>
              </a:solidFill>
            </a:endParaRPr>
          </a:p>
        </p:txBody>
      </p:sp>
      <p:sp>
        <p:nvSpPr>
          <p:cNvPr id="49" name="文本框 48"/>
          <p:cNvSpPr txBox="1"/>
          <p:nvPr/>
        </p:nvSpPr>
        <p:spPr>
          <a:xfrm>
            <a:off x="4772558" y="3013502"/>
            <a:ext cx="2646878" cy="830997"/>
          </a:xfrm>
          <a:prstGeom prst="rect">
            <a:avLst/>
          </a:prstGeom>
          <a:noFill/>
        </p:spPr>
        <p:txBody>
          <a:bodyPr wrap="none" rtlCol="0">
            <a:spAutoFit/>
          </a:bodyPr>
          <a:lstStyle/>
          <a:p>
            <a:pPr algn="ctr"/>
            <a:r>
              <a:rPr lang="zh-CN" altLang="en-US" sz="4800" b="1" dirty="0">
                <a:solidFill>
                  <a:schemeClr val="bg1"/>
                </a:solidFill>
              </a:rPr>
              <a:t>视</a:t>
            </a:r>
            <a:r>
              <a:rPr lang="zh-CN" altLang="en-US" sz="4800" b="1" dirty="0" smtClean="0">
                <a:solidFill>
                  <a:schemeClr val="bg1"/>
                </a:solidFill>
              </a:rPr>
              <a:t>频输出</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5427159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51792" y="366960"/>
            <a:ext cx="8563033" cy="1830808"/>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dirty="0">
                <a:solidFill>
                  <a:schemeClr val="tx1"/>
                </a:solidFill>
              </a:rPr>
              <a:t>项目制作完成之后，就可以进行视频渲染输出了，每个合成的帧的大小、质量、复杂程度和输出的压缩方法不同，输出影片需要花费的时间也不同。</a:t>
            </a:r>
          </a:p>
          <a:p>
            <a:r>
              <a:rPr lang="zh-CN" altLang="zh-CN" sz="2000" dirty="0">
                <a:solidFill>
                  <a:schemeClr val="tx1"/>
                </a:solidFill>
              </a:rPr>
              <a:t>此外，当</a:t>
            </a:r>
            <a:r>
              <a:rPr lang="en-US" altLang="zh-CN" sz="2000" dirty="0">
                <a:solidFill>
                  <a:schemeClr val="tx1"/>
                </a:solidFill>
              </a:rPr>
              <a:t>After Effects</a:t>
            </a:r>
            <a:r>
              <a:rPr lang="zh-CN" altLang="zh-CN" sz="2000" dirty="0">
                <a:solidFill>
                  <a:schemeClr val="tx1"/>
                </a:solidFill>
              </a:rPr>
              <a:t>开始渲染项目时，就不能在</a:t>
            </a:r>
            <a:r>
              <a:rPr lang="en-US" altLang="zh-CN" sz="2000" dirty="0">
                <a:solidFill>
                  <a:schemeClr val="tx1"/>
                </a:solidFill>
              </a:rPr>
              <a:t>After Effects</a:t>
            </a:r>
            <a:r>
              <a:rPr lang="zh-CN" altLang="zh-CN" sz="2000" dirty="0">
                <a:solidFill>
                  <a:schemeClr val="tx1"/>
                </a:solidFill>
              </a:rPr>
              <a:t>中进行任何其他的操作了</a:t>
            </a:r>
          </a:p>
        </p:txBody>
      </p:sp>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15" name="文本框 14"/>
          <p:cNvSpPr txBox="1"/>
          <p:nvPr/>
        </p:nvSpPr>
        <p:spPr>
          <a:xfrm>
            <a:off x="412977" y="3840182"/>
            <a:ext cx="1658711" cy="830997"/>
          </a:xfrm>
          <a:prstGeom prst="rect">
            <a:avLst/>
          </a:prstGeom>
          <a:noFill/>
        </p:spPr>
        <p:txBody>
          <a:bodyPr wrap="square" rtlCol="0">
            <a:spAutoFit/>
          </a:bodyPr>
          <a:lstStyle/>
          <a:p>
            <a:pPr algn="ctr"/>
            <a:r>
              <a:rPr lang="zh-CN" altLang="zh-CN" sz="2400" dirty="0"/>
              <a:t>本节知识思维导图：</a:t>
            </a:r>
            <a:endParaRPr lang="zh-CN" altLang="en-US" sz="3200" dirty="0">
              <a:solidFill>
                <a:schemeClr val="tx1">
                  <a:lumMod val="75000"/>
                  <a:lumOff val="25000"/>
                </a:schemeClr>
              </a:solidFill>
            </a:endParaRP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3161939133"/>
              </p:ext>
            </p:extLst>
          </p:nvPr>
        </p:nvGraphicFramePr>
        <p:xfrm>
          <a:off x="2857240" y="2750939"/>
          <a:ext cx="8757586" cy="3840480"/>
        </p:xfrm>
        <a:graphic>
          <a:graphicData uri="http://schemas.openxmlformats.org/drawingml/2006/table">
            <a:tbl>
              <a:tblPr firstRow="1" firstCol="1" bandRow="1">
                <a:tableStyleId>{5C22544A-7EE6-4342-B048-85BDC9FD1C3A}</a:tableStyleId>
              </a:tblPr>
              <a:tblGrid>
                <a:gridCol w="1415997">
                  <a:extLst>
                    <a:ext uri="{9D8B030D-6E8A-4147-A177-3AD203B41FA5}">
                      <a16:colId xmlns:a16="http://schemas.microsoft.com/office/drawing/2014/main" val="3882396462"/>
                    </a:ext>
                  </a:extLst>
                </a:gridCol>
                <a:gridCol w="3245417">
                  <a:extLst>
                    <a:ext uri="{9D8B030D-6E8A-4147-A177-3AD203B41FA5}">
                      <a16:colId xmlns:a16="http://schemas.microsoft.com/office/drawing/2014/main" val="3142897926"/>
                    </a:ext>
                  </a:extLst>
                </a:gridCol>
                <a:gridCol w="2812935">
                  <a:extLst>
                    <a:ext uri="{9D8B030D-6E8A-4147-A177-3AD203B41FA5}">
                      <a16:colId xmlns:a16="http://schemas.microsoft.com/office/drawing/2014/main" val="3604206080"/>
                    </a:ext>
                  </a:extLst>
                </a:gridCol>
                <a:gridCol w="1283237">
                  <a:extLst>
                    <a:ext uri="{9D8B030D-6E8A-4147-A177-3AD203B41FA5}">
                      <a16:colId xmlns:a16="http://schemas.microsoft.com/office/drawing/2014/main" val="2860985213"/>
                    </a:ext>
                  </a:extLst>
                </a:gridCol>
              </a:tblGrid>
              <a:tr h="461867">
                <a:tc rowSpan="4">
                  <a:txBody>
                    <a:bodyPr/>
                    <a:lstStyle/>
                    <a:p>
                      <a:pPr algn="ctr">
                        <a:lnSpc>
                          <a:spcPct val="150000"/>
                        </a:lnSpc>
                        <a:spcAft>
                          <a:spcPts val="0"/>
                        </a:spcAft>
                      </a:pPr>
                      <a:r>
                        <a:rPr lang="zh-CN" sz="2400" kern="100">
                          <a:effectLst/>
                        </a:rPr>
                        <a:t>视</a:t>
                      </a:r>
                      <a:endParaRPr lang="zh-CN" sz="1800" kern="100">
                        <a:effectLst/>
                      </a:endParaRPr>
                    </a:p>
                    <a:p>
                      <a:pPr algn="ctr">
                        <a:lnSpc>
                          <a:spcPct val="150000"/>
                        </a:lnSpc>
                        <a:spcAft>
                          <a:spcPts val="0"/>
                        </a:spcAft>
                      </a:pPr>
                      <a:r>
                        <a:rPr lang="zh-CN" sz="2400" kern="100">
                          <a:effectLst/>
                        </a:rPr>
                        <a:t>频</a:t>
                      </a:r>
                      <a:endParaRPr lang="zh-CN" sz="1800" kern="100">
                        <a:effectLst/>
                      </a:endParaRPr>
                    </a:p>
                    <a:p>
                      <a:pPr algn="ctr">
                        <a:lnSpc>
                          <a:spcPct val="150000"/>
                        </a:lnSpc>
                        <a:spcAft>
                          <a:spcPts val="0"/>
                        </a:spcAft>
                      </a:pPr>
                      <a:r>
                        <a:rPr lang="zh-CN" sz="2400" kern="100">
                          <a:effectLst/>
                        </a:rPr>
                        <a:t>输</a:t>
                      </a:r>
                      <a:endParaRPr lang="zh-CN" sz="1800" kern="100">
                        <a:effectLst/>
                      </a:endParaRPr>
                    </a:p>
                    <a:p>
                      <a:pPr algn="ctr">
                        <a:lnSpc>
                          <a:spcPct val="150000"/>
                        </a:lnSpc>
                        <a:spcAft>
                          <a:spcPts val="0"/>
                        </a:spcAft>
                      </a:pPr>
                      <a:r>
                        <a:rPr lang="zh-CN" sz="2400" kern="100">
                          <a:effectLst/>
                        </a:rPr>
                        <a:t>出</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400" kern="100">
                          <a:effectLst/>
                        </a:rPr>
                        <a:t>分类</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400" kern="100">
                          <a:effectLst/>
                        </a:rPr>
                        <a:t>内容</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400" kern="100">
                          <a:effectLst/>
                        </a:rPr>
                        <a:t>重要性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63572974"/>
                  </a:ext>
                </a:extLst>
              </a:tr>
              <a:tr h="923733">
                <a:tc vMerge="1">
                  <a:txBody>
                    <a:bodyPr/>
                    <a:lstStyle/>
                    <a:p>
                      <a:endParaRPr lang="zh-CN" altLang="en-US"/>
                    </a:p>
                  </a:txBody>
                  <a:tcPr/>
                </a:tc>
                <a:tc>
                  <a:txBody>
                    <a:bodyPr/>
                    <a:lstStyle/>
                    <a:p>
                      <a:pPr algn="ctr">
                        <a:lnSpc>
                          <a:spcPct val="150000"/>
                        </a:lnSpc>
                        <a:spcAft>
                          <a:spcPts val="0"/>
                        </a:spcAft>
                      </a:pPr>
                      <a:r>
                        <a:rPr lang="zh-CN" sz="2400" kern="100">
                          <a:effectLst/>
                        </a:rPr>
                        <a:t>渲染设置</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400" kern="100" dirty="0">
                          <a:effectLst/>
                        </a:rPr>
                        <a:t>设置输出影片的质量、分辨率</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400" kern="100">
                          <a:effectLst/>
                        </a:rPr>
                        <a:t>★★★★★</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9713383"/>
                  </a:ext>
                </a:extLst>
              </a:tr>
              <a:tr h="923733">
                <a:tc vMerge="1">
                  <a:txBody>
                    <a:bodyPr/>
                    <a:lstStyle/>
                    <a:p>
                      <a:endParaRPr lang="zh-CN" altLang="en-US"/>
                    </a:p>
                  </a:txBody>
                  <a:tcPr/>
                </a:tc>
                <a:tc>
                  <a:txBody>
                    <a:bodyPr/>
                    <a:lstStyle/>
                    <a:p>
                      <a:pPr algn="ctr">
                        <a:lnSpc>
                          <a:spcPct val="150000"/>
                        </a:lnSpc>
                        <a:spcAft>
                          <a:spcPts val="0"/>
                        </a:spcAft>
                      </a:pPr>
                      <a:r>
                        <a:rPr lang="zh-CN" sz="2400" kern="100">
                          <a:effectLst/>
                        </a:rPr>
                        <a:t>输出模块参数</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400" kern="100">
                          <a:effectLst/>
                        </a:rPr>
                        <a:t>输出影片的音频格式参数</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400" kern="100">
                          <a:effectLst/>
                        </a:rPr>
                        <a:t>★★★★</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26830414"/>
                  </a:ext>
                </a:extLst>
              </a:tr>
              <a:tr h="923733">
                <a:tc vMerge="1">
                  <a:txBody>
                    <a:bodyPr/>
                    <a:lstStyle/>
                    <a:p>
                      <a:endParaRPr lang="zh-CN" altLang="en-US"/>
                    </a:p>
                  </a:txBody>
                  <a:tcPr/>
                </a:tc>
                <a:tc>
                  <a:txBody>
                    <a:bodyPr/>
                    <a:lstStyle/>
                    <a:p>
                      <a:pPr algn="ctr">
                        <a:lnSpc>
                          <a:spcPct val="150000"/>
                        </a:lnSpc>
                        <a:spcAft>
                          <a:spcPts val="0"/>
                        </a:spcAft>
                      </a:pPr>
                      <a:r>
                        <a:rPr lang="zh-CN" sz="2400" kern="100">
                          <a:effectLst/>
                        </a:rPr>
                        <a:t>输出路径</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400" kern="100">
                          <a:effectLst/>
                        </a:rPr>
                        <a:t>输出影片的路径和名称</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400" kern="100" dirty="0">
                          <a:effectLst/>
                        </a:rPr>
                        <a:t>★★★★</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23255075"/>
                  </a:ext>
                </a:extLst>
              </a:tr>
            </a:tbl>
          </a:graphicData>
        </a:graphic>
      </p:graphicFrame>
    </p:spTree>
    <p:custDataLst>
      <p:tags r:id="rId1"/>
    </p:custDataLst>
    <p:extLst>
      <p:ext uri="{BB962C8B-B14F-4D97-AF65-F5344CB8AC3E}">
        <p14:creationId xmlns:p14="http://schemas.microsoft.com/office/powerpoint/2010/main" val="337839622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custDataLst>
              <p:tags r:id="rId1"/>
            </p:custDataLst>
          </p:nvPr>
        </p:nvSpPr>
        <p:spPr>
          <a:xfrm>
            <a:off x="2723731" y="278825"/>
            <a:ext cx="9260746" cy="283394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139149" cy="1127739"/>
              <a:chOff x="197436" y="1306286"/>
              <a:chExt cx="2139149"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22722" y="1551931"/>
                <a:ext cx="1613863" cy="523220"/>
              </a:xfrm>
              <a:prstGeom prst="rect">
                <a:avLst/>
              </a:prstGeom>
              <a:noFill/>
            </p:spPr>
            <p:txBody>
              <a:bodyPr wrap="square" rtlCol="0">
                <a:spAutoFit/>
              </a:bodyPr>
              <a:lstStyle/>
              <a:p>
                <a:r>
                  <a:rPr lang="zh-CN" altLang="en-US" sz="2800" b="1" dirty="0">
                    <a:solidFill>
                      <a:schemeClr val="bg1"/>
                    </a:solidFill>
                  </a:rPr>
                  <a:t>方法</a:t>
                </a:r>
                <a:endParaRPr lang="zh-CN" altLang="zh-CN" sz="28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743349" y="308814"/>
            <a:ext cx="9040253" cy="2862322"/>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把合成项目渲染输出成视频、音频或序列文件的方法主要有以下两种：</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种：在“项目”面板中选择需要渲染的合成文件，然后执行“文件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导出”菜单中的命令，如图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2-48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所示，可以输出单个合成项目。</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a:xfrm>
            <a:off x="2743348" y="3229501"/>
            <a:ext cx="5194421" cy="3229665"/>
          </a:xfrm>
          <a:prstGeom prst="rect">
            <a:avLst/>
          </a:prstGeom>
          <a:noFill/>
          <a:ln>
            <a:noFill/>
          </a:ln>
        </p:spPr>
      </p:pic>
      <p:sp>
        <p:nvSpPr>
          <p:cNvPr id="9" name="矩形 8"/>
          <p:cNvSpPr/>
          <p:nvPr/>
        </p:nvSpPr>
        <p:spPr>
          <a:xfrm>
            <a:off x="7730184" y="4394787"/>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2-48</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1984593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custDataLst>
              <p:tags r:id="rId1"/>
            </p:custDataLst>
          </p:nvPr>
        </p:nvSpPr>
        <p:spPr>
          <a:xfrm>
            <a:off x="2626455" y="278825"/>
            <a:ext cx="3696523" cy="590796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137116" y="873833"/>
            <a:ext cx="2282233" cy="1127739"/>
            <a:chOff x="137116" y="1595724"/>
            <a:chExt cx="2282233" cy="1127739"/>
          </a:xfrm>
        </p:grpSpPr>
        <p:grpSp>
          <p:nvGrpSpPr>
            <p:cNvPr id="4" name="组合 3"/>
            <p:cNvGrpSpPr/>
            <p:nvPr/>
          </p:nvGrpSpPr>
          <p:grpSpPr>
            <a:xfrm>
              <a:off x="137116" y="1595724"/>
              <a:ext cx="2139149" cy="1127739"/>
              <a:chOff x="197436" y="1306286"/>
              <a:chExt cx="2139149"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22722" y="1551931"/>
                <a:ext cx="1613863" cy="523220"/>
              </a:xfrm>
              <a:prstGeom prst="rect">
                <a:avLst/>
              </a:prstGeom>
              <a:noFill/>
            </p:spPr>
            <p:txBody>
              <a:bodyPr wrap="square" rtlCol="0">
                <a:spAutoFit/>
              </a:bodyPr>
              <a:lstStyle/>
              <a:p>
                <a:r>
                  <a:rPr lang="zh-CN" altLang="en-US" sz="2800" b="1" dirty="0">
                    <a:solidFill>
                      <a:schemeClr val="bg1"/>
                    </a:solidFill>
                  </a:rPr>
                  <a:t>方法</a:t>
                </a:r>
                <a:endParaRPr lang="zh-CN" altLang="zh-CN" sz="2800" dirty="0">
                  <a:solidFill>
                    <a:schemeClr val="bg1"/>
                  </a:solidFill>
                </a:endParaRPr>
              </a:p>
            </p:txBody>
          </p:sp>
        </p:grpSp>
        <p:sp>
          <p:nvSpPr>
            <p:cNvPr id="5" name="等腰三角形 4"/>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2677925" y="376100"/>
            <a:ext cx="3450502" cy="5632311"/>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种：在“项目”面板中选择需要渲染的合成文件，然后执行“合成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添加到</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Adobe Media Encoder</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队列”或“合成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添加到渲染队列”菜单命令，如图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2-49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所示，可以将一个或多个合成添加到渲染队列中进行批量输出。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6673168" y="376100"/>
            <a:ext cx="4824926" cy="4740649"/>
          </a:xfrm>
          <a:prstGeom prst="rect">
            <a:avLst/>
          </a:prstGeom>
          <a:noFill/>
          <a:ln>
            <a:noFill/>
          </a:ln>
        </p:spPr>
      </p:pic>
      <p:sp>
        <p:nvSpPr>
          <p:cNvPr id="10" name="矩形 9"/>
          <p:cNvSpPr/>
          <p:nvPr/>
        </p:nvSpPr>
        <p:spPr>
          <a:xfrm>
            <a:off x="8022015" y="5334625"/>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2-49</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4693938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139149" cy="1127739"/>
              <a:chOff x="197436" y="1306286"/>
              <a:chExt cx="2139149"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22722" y="1551931"/>
                <a:ext cx="1613863" cy="523220"/>
              </a:xfrm>
              <a:prstGeom prst="rect">
                <a:avLst/>
              </a:prstGeom>
              <a:noFill/>
            </p:spPr>
            <p:txBody>
              <a:bodyPr wrap="square" rtlCol="0">
                <a:spAutoFit/>
              </a:bodyPr>
              <a:lstStyle/>
              <a:p>
                <a:r>
                  <a:rPr lang="zh-CN" altLang="en-US" sz="2800" b="1" dirty="0">
                    <a:solidFill>
                      <a:schemeClr val="bg1"/>
                    </a:solidFill>
                  </a:rPr>
                  <a:t>方法</a:t>
                </a:r>
                <a:endParaRPr lang="zh-CN" altLang="zh-CN" sz="28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801551" y="337509"/>
            <a:ext cx="9105089" cy="2031325"/>
          </a:xfrm>
          <a:prstGeom prst="rect">
            <a:avLst/>
          </a:prstGeom>
        </p:spPr>
        <p:txBody>
          <a:bodyPr wrap="square">
            <a:spAutoFit/>
          </a:bodyPr>
          <a:lstStyle/>
          <a:p>
            <a:pPr indent="304800" algn="just">
              <a:lnSpc>
                <a:spcPct val="150000"/>
              </a:lnSpc>
              <a:spcAft>
                <a:spcPts val="0"/>
              </a:spcAft>
            </a:pPr>
            <a:r>
              <a:rPr lang="zh-CN" altLang="zh-CN" sz="2800" b="1" kern="100" dirty="0" smtClean="0">
                <a:solidFill>
                  <a:srgbClr val="FF0000"/>
                </a:solidFill>
                <a:latin typeface="+mn-ea"/>
                <a:cs typeface="宋体" panose="02010600030101010101" pitchFamily="2" charset="-122"/>
              </a:rPr>
              <a:t>技巧小贴士：</a:t>
            </a:r>
            <a:endParaRPr lang="zh-CN" altLang="zh-CN" sz="2000" b="1" kern="100" dirty="0" smtClean="0">
              <a:solidFill>
                <a:srgbClr val="FF0000"/>
              </a:solidFill>
              <a:latin typeface="+mn-ea"/>
              <a:cs typeface="Times New Roman" panose="02020603050405020304" pitchFamily="18" charset="0"/>
            </a:endParaRPr>
          </a:p>
          <a:p>
            <a:r>
              <a:rPr lang="en-US" altLang="zh-CN" sz="2800" kern="100" dirty="0" smtClean="0">
                <a:solidFill>
                  <a:srgbClr val="FF0000"/>
                </a:solidFill>
                <a:latin typeface="+mn-ea"/>
                <a:cs typeface="宋体" panose="02010600030101010101" pitchFamily="2" charset="-122"/>
              </a:rPr>
              <a:t>   </a:t>
            </a:r>
            <a:r>
              <a:rPr lang="zh-CN" altLang="zh-CN" sz="2800" kern="100" dirty="0">
                <a:solidFill>
                  <a:srgbClr val="FF0000"/>
                </a:solidFill>
                <a:latin typeface="+mn-ea"/>
                <a:cs typeface="宋体" panose="02010600030101010101" pitchFamily="2" charset="-122"/>
              </a:rPr>
              <a:t>按快捷键</a:t>
            </a:r>
            <a:r>
              <a:rPr lang="en-US" altLang="zh-CN" sz="2800" kern="100" dirty="0">
                <a:solidFill>
                  <a:srgbClr val="FF0000"/>
                </a:solidFill>
                <a:latin typeface="+mn-ea"/>
                <a:cs typeface="宋体" panose="02010600030101010101" pitchFamily="2" charset="-122"/>
              </a:rPr>
              <a:t>Ctrl+M</a:t>
            </a:r>
            <a:r>
              <a:rPr lang="zh-CN" altLang="zh-CN" sz="2800" kern="100" dirty="0">
                <a:solidFill>
                  <a:srgbClr val="FF0000"/>
                </a:solidFill>
                <a:latin typeface="+mn-ea"/>
                <a:cs typeface="宋体" panose="02010600030101010101" pitchFamily="2" charset="-122"/>
              </a:rPr>
              <a:t>可以达到与执行“合成</a:t>
            </a:r>
            <a:r>
              <a:rPr lang="en-US" altLang="zh-CN" sz="2800" kern="100" dirty="0">
                <a:solidFill>
                  <a:srgbClr val="FF0000"/>
                </a:solidFill>
                <a:latin typeface="+mn-ea"/>
                <a:cs typeface="宋体" panose="02010600030101010101" pitchFamily="2" charset="-122"/>
              </a:rPr>
              <a:t>&gt;</a:t>
            </a:r>
            <a:r>
              <a:rPr lang="zh-CN" altLang="zh-CN" sz="2800" kern="100" dirty="0">
                <a:solidFill>
                  <a:srgbClr val="FF0000"/>
                </a:solidFill>
                <a:latin typeface="+mn-ea"/>
                <a:cs typeface="宋体" panose="02010600030101010101" pitchFamily="2" charset="-122"/>
              </a:rPr>
              <a:t>添加到渲染队列”菜单命令相同的效果。执行“合成添加到渲染队列”菜单命令，会打开“渲染队列”面板，如图</a:t>
            </a:r>
            <a:r>
              <a:rPr lang="en-US" altLang="zh-CN" sz="2800" kern="100" dirty="0">
                <a:solidFill>
                  <a:srgbClr val="FF0000"/>
                </a:solidFill>
                <a:latin typeface="+mn-ea"/>
                <a:cs typeface="宋体" panose="02010600030101010101" pitchFamily="2" charset="-122"/>
              </a:rPr>
              <a:t>2-50</a:t>
            </a:r>
            <a:r>
              <a:rPr lang="zh-CN" altLang="zh-CN" sz="2800" kern="100" dirty="0">
                <a:solidFill>
                  <a:srgbClr val="FF0000"/>
                </a:solidFill>
                <a:latin typeface="+mn-ea"/>
                <a:cs typeface="宋体" panose="02010600030101010101" pitchFamily="2" charset="-122"/>
              </a:rPr>
              <a:t>所示。</a:t>
            </a:r>
            <a:endParaRPr lang="zh-CN" altLang="en-US" sz="2800" dirty="0">
              <a:solidFill>
                <a:srgbClr val="FF0000"/>
              </a:solidFill>
              <a:latin typeface="+mn-ea"/>
            </a:endParaRPr>
          </a:p>
        </p:txBody>
      </p:sp>
      <p:pic>
        <p:nvPicPr>
          <p:cNvPr id="8" name="图片 7"/>
          <p:cNvPicPr/>
          <p:nvPr/>
        </p:nvPicPr>
        <p:blipFill>
          <a:blip r:embed="rId2">
            <a:extLst>
              <a:ext uri="{28A0092B-C50C-407E-A947-70E740481C1C}">
                <a14:useLocalDpi xmlns:a14="http://schemas.microsoft.com/office/drawing/2010/main" val="0"/>
              </a:ext>
            </a:extLst>
          </a:blip>
          <a:srcRect/>
          <a:stretch>
            <a:fillRect/>
          </a:stretch>
        </p:blipFill>
        <p:spPr>
          <a:xfrm>
            <a:off x="2801551" y="2645410"/>
            <a:ext cx="8389445" cy="2685348"/>
          </a:xfrm>
          <a:prstGeom prst="rect">
            <a:avLst/>
          </a:prstGeom>
          <a:noFill/>
          <a:ln>
            <a:noFill/>
          </a:ln>
        </p:spPr>
      </p:pic>
      <p:sp>
        <p:nvSpPr>
          <p:cNvPr id="9" name="矩形 8"/>
          <p:cNvSpPr/>
          <p:nvPr/>
        </p:nvSpPr>
        <p:spPr>
          <a:xfrm>
            <a:off x="6339876" y="5412781"/>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2-50</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0471506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1"/>
            </p:custDataLst>
          </p:nvPr>
        </p:nvSpPr>
        <p:spPr>
          <a:xfrm>
            <a:off x="2542326" y="229040"/>
            <a:ext cx="9532943" cy="445904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139149" cy="1127739"/>
              <a:chOff x="197436" y="1306286"/>
              <a:chExt cx="2139149"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7436" y="1415746"/>
                <a:ext cx="2139149" cy="1015663"/>
              </a:xfrm>
              <a:prstGeom prst="rect">
                <a:avLst/>
              </a:prstGeom>
              <a:noFill/>
            </p:spPr>
            <p:txBody>
              <a:bodyPr wrap="square" rtlCol="0">
                <a:spAutoFit/>
              </a:bodyPr>
              <a:lstStyle/>
              <a:p>
                <a:r>
                  <a:rPr lang="zh-CN" altLang="en-US" sz="2000" b="1" dirty="0">
                    <a:solidFill>
                      <a:schemeClr val="bg1"/>
                    </a:solidFill>
                  </a:rPr>
                  <a:t>课堂案</a:t>
                </a:r>
                <a:r>
                  <a:rPr lang="zh-CN" altLang="en-US" sz="2000" b="1" dirty="0" smtClean="0">
                    <a:solidFill>
                      <a:schemeClr val="bg1"/>
                    </a:solidFill>
                  </a:rPr>
                  <a:t>例</a:t>
                </a:r>
                <a:r>
                  <a:rPr lang="en-US" altLang="zh-CN" sz="2000" b="1" dirty="0" smtClean="0">
                    <a:solidFill>
                      <a:schemeClr val="bg1"/>
                    </a:solidFill>
                  </a:rPr>
                  <a:t>—</a:t>
                </a:r>
                <a:r>
                  <a:rPr lang="zh-CN" altLang="en-US" sz="2000" b="1" dirty="0" smtClean="0">
                    <a:solidFill>
                      <a:schemeClr val="bg1"/>
                    </a:solidFill>
                  </a:rPr>
                  <a:t>制作带透明通道的素材</a:t>
                </a:r>
                <a:endParaRPr lang="zh-CN" altLang="zh-CN" sz="20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600529" y="229040"/>
            <a:ext cx="9474740" cy="4524315"/>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素材位置</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&gt;CH02&gt;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课堂案例——制作带透明通道的素材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素材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实例位置</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&gt;CH02&gt;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课堂案例——制作带透明通道的素材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.aep</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案例描述</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在素材中经常遇到没有透明通道的素材，通过一些视频处理以及输出设置，可以将该素材进行加工，形成有透明通道的素材，以便于我们后期项目的使用，本案例的制作效果如图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难易指数 </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a:xfrm>
            <a:off x="2600529" y="4843721"/>
            <a:ext cx="3527898" cy="1917000"/>
          </a:xfrm>
          <a:prstGeom prst="rect">
            <a:avLst/>
          </a:prstGeom>
          <a:noFill/>
          <a:ln>
            <a:noFill/>
          </a:ln>
        </p:spPr>
      </p:pic>
      <p:sp>
        <p:nvSpPr>
          <p:cNvPr id="10" name="矩形 9"/>
          <p:cNvSpPr/>
          <p:nvPr/>
        </p:nvSpPr>
        <p:spPr>
          <a:xfrm>
            <a:off x="6323680" y="5548305"/>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2-51</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4060688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custDataLst>
              <p:tags r:id="rId1"/>
            </p:custDataLst>
          </p:nvPr>
        </p:nvSpPr>
        <p:spPr>
          <a:xfrm>
            <a:off x="2530794" y="983292"/>
            <a:ext cx="4084015" cy="563231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139149" cy="1127739"/>
              <a:chOff x="197436" y="1306286"/>
              <a:chExt cx="2139149"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7436" y="1415746"/>
                <a:ext cx="2139149" cy="1015663"/>
              </a:xfrm>
              <a:prstGeom prst="rect">
                <a:avLst/>
              </a:prstGeom>
              <a:noFill/>
            </p:spPr>
            <p:txBody>
              <a:bodyPr wrap="square" rtlCol="0">
                <a:spAutoFit/>
              </a:bodyPr>
              <a:lstStyle/>
              <a:p>
                <a:r>
                  <a:rPr lang="zh-CN" altLang="en-US" sz="2000" b="1" dirty="0">
                    <a:solidFill>
                      <a:schemeClr val="bg1"/>
                    </a:solidFill>
                  </a:rPr>
                  <a:t>课堂案</a:t>
                </a:r>
                <a:r>
                  <a:rPr lang="zh-CN" altLang="en-US" sz="2000" b="1" dirty="0" smtClean="0">
                    <a:solidFill>
                      <a:schemeClr val="bg1"/>
                    </a:solidFill>
                  </a:rPr>
                  <a:t>例</a:t>
                </a:r>
                <a:r>
                  <a:rPr lang="en-US" altLang="zh-CN" sz="2000" b="1" dirty="0" smtClean="0">
                    <a:solidFill>
                      <a:schemeClr val="bg1"/>
                    </a:solidFill>
                  </a:rPr>
                  <a:t>—</a:t>
                </a:r>
                <a:r>
                  <a:rPr lang="zh-CN" altLang="en-US" sz="2000" b="1" dirty="0" smtClean="0">
                    <a:solidFill>
                      <a:schemeClr val="bg1"/>
                    </a:solidFill>
                  </a:rPr>
                  <a:t>制作带透明通道的素材</a:t>
                </a:r>
                <a:endParaRPr lang="zh-CN" altLang="zh-CN" sz="20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673877" y="212212"/>
            <a:ext cx="1826141" cy="743986"/>
          </a:xfrm>
          <a:prstGeom prst="rect">
            <a:avLst/>
          </a:prstGeom>
        </p:spPr>
        <p:txBody>
          <a:bodyPr wrap="none">
            <a:spAutoFit/>
          </a:bodyPr>
          <a:lstStyle/>
          <a:p>
            <a:pPr algn="just">
              <a:lnSpc>
                <a:spcPct val="150000"/>
              </a:lnSpc>
              <a:spcAft>
                <a:spcPts val="0"/>
              </a:spcAft>
            </a:pPr>
            <a:r>
              <a:rPr lang="zh-CN" altLang="en-US" sz="3200" b="1" kern="100" dirty="0">
                <a:latin typeface="微软雅黑" panose="020B0503020204020204" pitchFamily="34" charset="-122"/>
                <a:ea typeface="微软雅黑" panose="020B0503020204020204" pitchFamily="34" charset="-122"/>
                <a:cs typeface="Times New Roman" panose="02020603050405020304" pitchFamily="18" charset="0"/>
              </a:rPr>
              <a:t>任</a:t>
            </a: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2673877" y="983293"/>
            <a:ext cx="3746378" cy="5632311"/>
          </a:xfrm>
          <a:prstGeom prst="rect">
            <a:avLst/>
          </a:prstGeom>
        </p:spPr>
        <p:txBody>
          <a:bodyPr wrap="square">
            <a:spAutoFit/>
          </a:bodyPr>
          <a:lstStyle/>
          <a:p>
            <a:pPr algn="just">
              <a:lnSpc>
                <a:spcPct val="150000"/>
              </a:lnSpc>
              <a:spcAft>
                <a:spcPts val="0"/>
              </a:spcAft>
            </a:pPr>
            <a:r>
              <a:rPr lang="zh-CN" altLang="zh-CN" sz="2400" kern="100" dirty="0">
                <a:latin typeface="+mn-ea"/>
                <a:cs typeface="宋体" panose="02010600030101010101" pitchFamily="2" charset="-122"/>
              </a:rPr>
              <a:t>步骤</a:t>
            </a:r>
            <a:r>
              <a:rPr lang="en-US" altLang="zh-CN" sz="2400" kern="100" dirty="0">
                <a:latin typeface="+mn-ea"/>
                <a:cs typeface="宋体" panose="02010600030101010101" pitchFamily="2" charset="-122"/>
              </a:rPr>
              <a:t>01</a:t>
            </a:r>
            <a:r>
              <a:rPr lang="zh-CN" altLang="zh-CN" sz="2400" kern="100" dirty="0">
                <a:latin typeface="+mn-ea"/>
                <a:cs typeface="宋体" panose="02010600030101010101" pitchFamily="2" charset="-122"/>
              </a:rPr>
              <a:t>：打开学习资源中的“实例文件</a:t>
            </a:r>
            <a:r>
              <a:rPr lang="en-US" altLang="zh-CN" sz="2400" kern="100" dirty="0">
                <a:latin typeface="+mn-ea"/>
                <a:cs typeface="宋体" panose="02010600030101010101" pitchFamily="2" charset="-122"/>
              </a:rPr>
              <a:t>&gt;CH02&gt;</a:t>
            </a:r>
            <a:r>
              <a:rPr lang="zh-CN" altLang="zh-CN" sz="2400" kern="100" dirty="0">
                <a:latin typeface="+mn-ea"/>
                <a:cs typeface="宋体" panose="02010600030101010101" pitchFamily="2" charset="-122"/>
              </a:rPr>
              <a:t>课堂案例——制作带透明通道的素材</a:t>
            </a:r>
            <a:r>
              <a:rPr lang="en-US" altLang="zh-CN" sz="2400" kern="100" dirty="0">
                <a:latin typeface="+mn-ea"/>
                <a:cs typeface="宋体" panose="02010600030101010101" pitchFamily="2" charset="-122"/>
              </a:rPr>
              <a:t>&gt;(</a:t>
            </a:r>
            <a:r>
              <a:rPr lang="zh-CN" altLang="zh-CN" sz="2400" kern="100" dirty="0">
                <a:latin typeface="+mn-ea"/>
                <a:cs typeface="宋体" panose="02010600030101010101" pitchFamily="2" charset="-122"/>
              </a:rPr>
              <a:t>素材</a:t>
            </a:r>
            <a:r>
              <a:rPr lang="en-US" altLang="zh-CN" sz="2400" kern="100" dirty="0">
                <a:latin typeface="+mn-ea"/>
                <a:cs typeface="宋体" panose="02010600030101010101" pitchFamily="2" charset="-122"/>
              </a:rPr>
              <a:t>)&gt;</a:t>
            </a:r>
            <a:r>
              <a:rPr lang="zh-CN" altLang="zh-CN" sz="2400" kern="100" dirty="0">
                <a:latin typeface="+mn-ea"/>
                <a:cs typeface="宋体" panose="02010600030101010101" pitchFamily="2" charset="-122"/>
              </a:rPr>
              <a:t>标志</a:t>
            </a:r>
            <a:r>
              <a:rPr lang="en-US" altLang="zh-CN" sz="2400" kern="100" dirty="0">
                <a:latin typeface="+mn-ea"/>
                <a:cs typeface="宋体" panose="02010600030101010101" pitchFamily="2" charset="-122"/>
              </a:rPr>
              <a:t>.aep</a:t>
            </a:r>
            <a:r>
              <a:rPr lang="zh-CN" altLang="zh-CN" sz="2400" kern="100" dirty="0">
                <a:latin typeface="+mn-ea"/>
                <a:cs typeface="宋体" panose="02010600030101010101" pitchFamily="2" charset="-122"/>
              </a:rPr>
              <a:t>”文件。新建一个合成，将其命名为“左上角标志”，宽度调整为“</a:t>
            </a:r>
            <a:r>
              <a:rPr lang="en-US" altLang="zh-CN" sz="2400" kern="100" dirty="0">
                <a:latin typeface="+mn-ea"/>
                <a:cs typeface="宋体" panose="02010600030101010101" pitchFamily="2" charset="-122"/>
              </a:rPr>
              <a:t>300px</a:t>
            </a:r>
            <a:r>
              <a:rPr lang="zh-CN" altLang="zh-CN" sz="2400" kern="100" dirty="0">
                <a:latin typeface="+mn-ea"/>
                <a:cs typeface="宋体" panose="02010600030101010101" pitchFamily="2" charset="-122"/>
              </a:rPr>
              <a:t>”，高度调整为“</a:t>
            </a:r>
            <a:r>
              <a:rPr lang="en-US" altLang="zh-CN" sz="2400" kern="100" dirty="0">
                <a:latin typeface="+mn-ea"/>
                <a:cs typeface="宋体" panose="02010600030101010101" pitchFamily="2" charset="-122"/>
              </a:rPr>
              <a:t>100px</a:t>
            </a:r>
            <a:r>
              <a:rPr lang="zh-CN" altLang="zh-CN" sz="2400" kern="100" dirty="0">
                <a:latin typeface="+mn-ea"/>
                <a:cs typeface="宋体" panose="02010600030101010101" pitchFamily="2" charset="-122"/>
              </a:rPr>
              <a:t>”</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持续时间为</a:t>
            </a:r>
            <a:r>
              <a:rPr lang="en-US" altLang="zh-CN" sz="2400" kern="100" dirty="0">
                <a:latin typeface="+mn-ea"/>
                <a:cs typeface="宋体" panose="02010600030101010101" pitchFamily="2" charset="-122"/>
              </a:rPr>
              <a:t>10</a:t>
            </a:r>
            <a:r>
              <a:rPr lang="zh-CN" altLang="zh-CN" sz="2400" kern="100" dirty="0">
                <a:latin typeface="+mn-ea"/>
                <a:cs typeface="宋体" panose="02010600030101010101" pitchFamily="2" charset="-122"/>
              </a:rPr>
              <a:t>秒，如图</a:t>
            </a:r>
            <a:r>
              <a:rPr lang="en-US" altLang="zh-CN" sz="2400" kern="100" dirty="0">
                <a:latin typeface="+mn-ea"/>
                <a:cs typeface="宋体" panose="02010600030101010101" pitchFamily="2" charset="-122"/>
              </a:rPr>
              <a:t>2-52</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1" name="图片 10"/>
          <p:cNvPicPr/>
          <p:nvPr/>
        </p:nvPicPr>
        <p:blipFill>
          <a:blip r:embed="rId3" cstate="print">
            <a:extLst>
              <a:ext uri="{28A0092B-C50C-407E-A947-70E740481C1C}">
                <a14:useLocalDpi xmlns:a14="http://schemas.microsoft.com/office/drawing/2010/main" val="0"/>
              </a:ext>
            </a:extLst>
          </a:blip>
          <a:srcRect/>
          <a:stretch>
            <a:fillRect/>
          </a:stretch>
        </p:blipFill>
        <p:spPr>
          <a:xfrm>
            <a:off x="7295446" y="956198"/>
            <a:ext cx="4533387" cy="3265606"/>
          </a:xfrm>
          <a:prstGeom prst="rect">
            <a:avLst/>
          </a:prstGeom>
          <a:noFill/>
          <a:ln>
            <a:noFill/>
          </a:ln>
        </p:spPr>
      </p:pic>
      <p:sp>
        <p:nvSpPr>
          <p:cNvPr id="12" name="矩形 11"/>
          <p:cNvSpPr/>
          <p:nvPr/>
        </p:nvSpPr>
        <p:spPr>
          <a:xfrm>
            <a:off x="8586830" y="4318086"/>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2-52</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7541834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139149" cy="1127739"/>
              <a:chOff x="197436" y="1306286"/>
              <a:chExt cx="2139149"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7436" y="1415746"/>
                <a:ext cx="2139149" cy="1015663"/>
              </a:xfrm>
              <a:prstGeom prst="rect">
                <a:avLst/>
              </a:prstGeom>
              <a:noFill/>
            </p:spPr>
            <p:txBody>
              <a:bodyPr wrap="square" rtlCol="0">
                <a:spAutoFit/>
              </a:bodyPr>
              <a:lstStyle/>
              <a:p>
                <a:r>
                  <a:rPr lang="zh-CN" altLang="en-US" sz="2000" b="1" dirty="0">
                    <a:solidFill>
                      <a:schemeClr val="bg1"/>
                    </a:solidFill>
                  </a:rPr>
                  <a:t>课堂案</a:t>
                </a:r>
                <a:r>
                  <a:rPr lang="zh-CN" altLang="en-US" sz="2000" b="1" dirty="0" smtClean="0">
                    <a:solidFill>
                      <a:schemeClr val="bg1"/>
                    </a:solidFill>
                  </a:rPr>
                  <a:t>例</a:t>
                </a:r>
                <a:r>
                  <a:rPr lang="en-US" altLang="zh-CN" sz="2000" b="1" dirty="0" smtClean="0">
                    <a:solidFill>
                      <a:schemeClr val="bg1"/>
                    </a:solidFill>
                  </a:rPr>
                  <a:t>—</a:t>
                </a:r>
                <a:r>
                  <a:rPr lang="zh-CN" altLang="en-US" sz="2000" b="1" dirty="0" smtClean="0">
                    <a:solidFill>
                      <a:schemeClr val="bg1"/>
                    </a:solidFill>
                  </a:rPr>
                  <a:t>制作带透明通道的素材</a:t>
                </a:r>
                <a:endParaRPr lang="zh-CN" altLang="zh-CN" sz="20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673877" y="212212"/>
            <a:ext cx="1826141" cy="743986"/>
          </a:xfrm>
          <a:prstGeom prst="rect">
            <a:avLst/>
          </a:prstGeom>
        </p:spPr>
        <p:txBody>
          <a:bodyPr wrap="none">
            <a:spAutoFit/>
          </a:bodyPr>
          <a:lstStyle/>
          <a:p>
            <a:pPr algn="just">
              <a:lnSpc>
                <a:spcPct val="150000"/>
              </a:lnSpc>
              <a:spcAft>
                <a:spcPts val="0"/>
              </a:spcAft>
            </a:pPr>
            <a:r>
              <a:rPr lang="zh-CN" altLang="en-US" sz="3200" b="1" kern="100" dirty="0">
                <a:latin typeface="微软雅黑" panose="020B0503020204020204" pitchFamily="34" charset="-122"/>
                <a:ea typeface="微软雅黑" panose="020B0503020204020204" pitchFamily="34" charset="-122"/>
                <a:cs typeface="Times New Roman" panose="02020603050405020304" pitchFamily="18" charset="0"/>
              </a:rPr>
              <a:t>任</a:t>
            </a: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圆角矩形 7"/>
          <p:cNvSpPr/>
          <p:nvPr>
            <p:custDataLst>
              <p:tags r:id="rId1"/>
            </p:custDataLst>
          </p:nvPr>
        </p:nvSpPr>
        <p:spPr>
          <a:xfrm>
            <a:off x="2530795" y="1100023"/>
            <a:ext cx="9356406" cy="224629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矩形 8"/>
          <p:cNvSpPr/>
          <p:nvPr/>
        </p:nvSpPr>
        <p:spPr>
          <a:xfrm>
            <a:off x="2673877" y="1287239"/>
            <a:ext cx="9077136" cy="1754326"/>
          </a:xfrm>
          <a:prstGeom prst="rect">
            <a:avLst/>
          </a:prstGeom>
        </p:spPr>
        <p:txBody>
          <a:bodyPr wrap="square">
            <a:spAutoFit/>
          </a:bodyPr>
          <a:lstStyle/>
          <a:p>
            <a:pPr algn="just">
              <a:lnSpc>
                <a:spcPct val="150000"/>
              </a:lnSpc>
              <a:spcAft>
                <a:spcPts val="0"/>
              </a:spcAft>
            </a:pPr>
            <a:r>
              <a:rPr lang="zh-CN" altLang="zh-CN" sz="2400" kern="100" dirty="0">
                <a:latin typeface="+mn-ea"/>
                <a:cs typeface="宋体" panose="02010600030101010101" pitchFamily="2" charset="-122"/>
              </a:rPr>
              <a:t>步骤</a:t>
            </a:r>
            <a:r>
              <a:rPr lang="en-US" altLang="zh-CN" sz="2400" kern="100" dirty="0">
                <a:latin typeface="+mn-ea"/>
                <a:cs typeface="宋体" panose="02010600030101010101" pitchFamily="2" charset="-122"/>
              </a:rPr>
              <a:t>02</a:t>
            </a:r>
            <a:r>
              <a:rPr lang="zh-CN" altLang="zh-CN" sz="2400" kern="100" dirty="0">
                <a:latin typeface="+mn-ea"/>
                <a:cs typeface="宋体" panose="02010600030101010101" pitchFamily="2" charset="-122"/>
              </a:rPr>
              <a:t>：在“时间轴”面板中选择“左上角标志”合成后，在“时间轴”面板中，点击鼠标右键，创建“</a:t>
            </a:r>
            <a:r>
              <a:rPr lang="en-US" altLang="zh-CN" sz="2400" kern="100" dirty="0">
                <a:latin typeface="+mn-ea"/>
                <a:cs typeface="宋体" panose="02010600030101010101" pitchFamily="2" charset="-122"/>
              </a:rPr>
              <a:t>CTV</a:t>
            </a:r>
            <a:r>
              <a:rPr lang="zh-CN" altLang="zh-CN" sz="2400" kern="100" dirty="0">
                <a:latin typeface="+mn-ea"/>
                <a:cs typeface="宋体" panose="02010600030101010101" pitchFamily="2" charset="-122"/>
              </a:rPr>
              <a:t>渲染样例”文字，将其字符大小调整为</a:t>
            </a:r>
            <a:r>
              <a:rPr lang="en-US" altLang="zh-CN" sz="2400" kern="100" dirty="0">
                <a:latin typeface="+mn-ea"/>
                <a:cs typeface="宋体" panose="02010600030101010101" pitchFamily="2" charset="-122"/>
              </a:rPr>
              <a:t>32</a:t>
            </a:r>
            <a:r>
              <a:rPr lang="zh-CN" altLang="zh-CN" sz="2400" kern="100" dirty="0">
                <a:latin typeface="+mn-ea"/>
                <a:cs typeface="宋体" panose="02010600030101010101" pitchFamily="2" charset="-122"/>
              </a:rPr>
              <a:t>像素，居中显示，如图</a:t>
            </a:r>
            <a:r>
              <a:rPr lang="en-US" altLang="zh-CN" sz="2400" kern="100" dirty="0">
                <a:latin typeface="+mn-ea"/>
                <a:cs typeface="宋体" panose="02010600030101010101" pitchFamily="2" charset="-122"/>
              </a:rPr>
              <a:t>2-53</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0" name="图片 9"/>
          <p:cNvPicPr/>
          <p:nvPr/>
        </p:nvPicPr>
        <p:blipFill>
          <a:blip r:embed="rId3" cstate="print">
            <a:extLst>
              <a:ext uri="{28A0092B-C50C-407E-A947-70E740481C1C}">
                <a14:useLocalDpi xmlns:a14="http://schemas.microsoft.com/office/drawing/2010/main" val="0"/>
              </a:ext>
            </a:extLst>
          </a:blip>
          <a:srcRect/>
          <a:stretch>
            <a:fillRect/>
          </a:stretch>
        </p:blipFill>
        <p:spPr>
          <a:xfrm>
            <a:off x="3045040" y="3533531"/>
            <a:ext cx="2811011" cy="3139643"/>
          </a:xfrm>
          <a:prstGeom prst="rect">
            <a:avLst/>
          </a:prstGeom>
          <a:noFill/>
          <a:ln>
            <a:noFill/>
          </a:ln>
        </p:spPr>
      </p:pic>
      <p:pic>
        <p:nvPicPr>
          <p:cNvPr id="12" name="图片 11"/>
          <p:cNvPicPr/>
          <p:nvPr/>
        </p:nvPicPr>
        <p:blipFill>
          <a:blip r:embed="rId4" cstate="print">
            <a:extLst>
              <a:ext uri="{28A0092B-C50C-407E-A947-70E740481C1C}">
                <a14:useLocalDpi xmlns:a14="http://schemas.microsoft.com/office/drawing/2010/main" val="0"/>
              </a:ext>
            </a:extLst>
          </a:blip>
          <a:srcRect/>
          <a:stretch>
            <a:fillRect/>
          </a:stretch>
        </p:blipFill>
        <p:spPr>
          <a:xfrm>
            <a:off x="5856051" y="5077838"/>
            <a:ext cx="4280170" cy="1595336"/>
          </a:xfrm>
          <a:prstGeom prst="rect">
            <a:avLst/>
          </a:prstGeom>
          <a:noFill/>
          <a:ln>
            <a:noFill/>
          </a:ln>
        </p:spPr>
      </p:pic>
      <p:sp>
        <p:nvSpPr>
          <p:cNvPr id="13" name="矩形 12"/>
          <p:cNvSpPr/>
          <p:nvPr/>
        </p:nvSpPr>
        <p:spPr>
          <a:xfrm>
            <a:off x="10393810" y="5621590"/>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2-53</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3132760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139149" cy="1127739"/>
              <a:chOff x="197436" y="1306286"/>
              <a:chExt cx="2139149"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7436" y="1415746"/>
                <a:ext cx="2139149" cy="1015663"/>
              </a:xfrm>
              <a:prstGeom prst="rect">
                <a:avLst/>
              </a:prstGeom>
              <a:noFill/>
            </p:spPr>
            <p:txBody>
              <a:bodyPr wrap="square" rtlCol="0">
                <a:spAutoFit/>
              </a:bodyPr>
              <a:lstStyle/>
              <a:p>
                <a:r>
                  <a:rPr lang="zh-CN" altLang="en-US" sz="2000" b="1" dirty="0">
                    <a:solidFill>
                      <a:schemeClr val="bg1"/>
                    </a:solidFill>
                  </a:rPr>
                  <a:t>课堂案</a:t>
                </a:r>
                <a:r>
                  <a:rPr lang="zh-CN" altLang="en-US" sz="2000" b="1" dirty="0" smtClean="0">
                    <a:solidFill>
                      <a:schemeClr val="bg1"/>
                    </a:solidFill>
                  </a:rPr>
                  <a:t>例</a:t>
                </a:r>
                <a:r>
                  <a:rPr lang="en-US" altLang="zh-CN" sz="2000" b="1" dirty="0" smtClean="0">
                    <a:solidFill>
                      <a:schemeClr val="bg1"/>
                    </a:solidFill>
                  </a:rPr>
                  <a:t>—</a:t>
                </a:r>
                <a:r>
                  <a:rPr lang="zh-CN" altLang="en-US" sz="2000" b="1" dirty="0" smtClean="0">
                    <a:solidFill>
                      <a:schemeClr val="bg1"/>
                    </a:solidFill>
                  </a:rPr>
                  <a:t>制作带透明通道的素材</a:t>
                </a:r>
                <a:endParaRPr lang="zh-CN" altLang="zh-CN" sz="20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673877" y="212212"/>
            <a:ext cx="1826141" cy="743986"/>
          </a:xfrm>
          <a:prstGeom prst="rect">
            <a:avLst/>
          </a:prstGeom>
        </p:spPr>
        <p:txBody>
          <a:bodyPr wrap="none">
            <a:spAutoFit/>
          </a:bodyPr>
          <a:lstStyle/>
          <a:p>
            <a:pPr algn="just">
              <a:lnSpc>
                <a:spcPct val="150000"/>
              </a:lnSpc>
              <a:spcAft>
                <a:spcPts val="0"/>
              </a:spcAft>
            </a:pPr>
            <a:r>
              <a:rPr lang="zh-CN" altLang="en-US" sz="3200" b="1" kern="100" dirty="0">
                <a:latin typeface="微软雅黑" panose="020B0503020204020204" pitchFamily="34" charset="-122"/>
                <a:ea typeface="微软雅黑" panose="020B0503020204020204" pitchFamily="34" charset="-122"/>
                <a:cs typeface="Times New Roman" panose="02020603050405020304" pitchFamily="18" charset="0"/>
              </a:rPr>
              <a:t>任</a:t>
            </a: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圆角矩形 7"/>
          <p:cNvSpPr/>
          <p:nvPr>
            <p:custDataLst>
              <p:tags r:id="rId1"/>
            </p:custDataLst>
          </p:nvPr>
        </p:nvSpPr>
        <p:spPr>
          <a:xfrm>
            <a:off x="2530794" y="1100023"/>
            <a:ext cx="9409487" cy="231461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0" name="矩形 9"/>
          <p:cNvSpPr/>
          <p:nvPr/>
        </p:nvSpPr>
        <p:spPr>
          <a:xfrm>
            <a:off x="2678349" y="1106309"/>
            <a:ext cx="9261933" cy="2308324"/>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：点击“</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Ctrl+M</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快捷键”在“渲染队列”面板中，单击“输出模块”选项后面的“高品质”蓝色字样，打开“输出模块设置”对话框，将“格式”设置为“‘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PNG</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’序列”，“通道”设置为“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RGB+Alpha</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即为透明通道</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cstate="print">
            <a:extLst>
              <a:ext uri="{28A0092B-C50C-407E-A947-70E740481C1C}">
                <a14:useLocalDpi xmlns:a14="http://schemas.microsoft.com/office/drawing/2010/main" val="0"/>
              </a:ext>
            </a:extLst>
          </a:blip>
          <a:srcRect/>
          <a:stretch>
            <a:fillRect/>
          </a:stretch>
        </p:blipFill>
        <p:spPr>
          <a:xfrm>
            <a:off x="2673876" y="3558458"/>
            <a:ext cx="4758055" cy="2997985"/>
          </a:xfrm>
          <a:prstGeom prst="rect">
            <a:avLst/>
          </a:prstGeom>
          <a:noFill/>
          <a:ln>
            <a:noFill/>
          </a:ln>
        </p:spPr>
      </p:pic>
      <p:sp>
        <p:nvSpPr>
          <p:cNvPr id="12" name="矩形 11"/>
          <p:cNvSpPr/>
          <p:nvPr/>
        </p:nvSpPr>
        <p:spPr>
          <a:xfrm>
            <a:off x="7494967" y="4803534"/>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2-54</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154821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6"/>
          <p:cNvSpPr/>
          <p:nvPr>
            <p:custDataLst>
              <p:tags r:id="rId2"/>
            </p:custDataLst>
          </p:nvPr>
        </p:nvSpPr>
        <p:spPr>
          <a:xfrm>
            <a:off x="2726058" y="320972"/>
            <a:ext cx="9177184" cy="365747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8" name="组合 7"/>
          <p:cNvGrpSpPr/>
          <p:nvPr/>
        </p:nvGrpSpPr>
        <p:grpSpPr>
          <a:xfrm>
            <a:off x="169200" y="1595724"/>
            <a:ext cx="2080947" cy="1127739"/>
            <a:chOff x="197436" y="1306286"/>
            <a:chExt cx="2080947" cy="1127739"/>
          </a:xfrm>
        </p:grpSpPr>
        <p:sp>
          <p:nvSpPr>
            <p:cNvPr id="42"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457866" y="1427982"/>
              <a:ext cx="1636237" cy="923330"/>
            </a:xfrm>
            <a:prstGeom prst="rect">
              <a:avLst/>
            </a:prstGeom>
            <a:noFill/>
          </p:spPr>
          <p:txBody>
            <a:bodyPr wrap="square" rtlCol="0">
              <a:spAutoFit/>
            </a:bodyPr>
            <a:lstStyle/>
            <a:p>
              <a:r>
                <a:rPr lang="zh-CN" altLang="zh-CN" b="1" dirty="0">
                  <a:solidFill>
                    <a:schemeClr val="bg1"/>
                  </a:solidFill>
                </a:rPr>
                <a:t>课堂案例——最美乡村风光宣传</a:t>
              </a:r>
              <a:r>
                <a:rPr lang="zh-CN" altLang="zh-CN" b="1" dirty="0" smtClean="0">
                  <a:solidFill>
                    <a:schemeClr val="bg1"/>
                  </a:solidFill>
                </a:rPr>
                <a:t>片</a:t>
              </a:r>
              <a:endParaRPr lang="zh-CN" altLang="zh-CN" dirty="0">
                <a:solidFill>
                  <a:schemeClr val="bg1"/>
                </a:solidFill>
              </a:endParaRPr>
            </a:p>
          </p:txBody>
        </p:sp>
      </p:grpSp>
      <p:sp>
        <p:nvSpPr>
          <p:cNvPr id="48" name="等腰三角形 4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52054" y="462698"/>
            <a:ext cx="9051188" cy="4062651"/>
          </a:xfrm>
          <a:prstGeom prst="rect">
            <a:avLst/>
          </a:prstGeom>
        </p:spPr>
        <p:txBody>
          <a:bodyPr wrap="square">
            <a:spAutoFit/>
          </a:bodyPr>
          <a:lstStyle/>
          <a:p>
            <a:r>
              <a:rPr lang="zh-CN" altLang="zh-CN" sz="2400" b="1" dirty="0"/>
              <a:t>素材位置 </a:t>
            </a:r>
            <a:r>
              <a:rPr lang="zh-CN" altLang="zh-CN" sz="2400" dirty="0"/>
              <a:t>实例文件</a:t>
            </a:r>
            <a:r>
              <a:rPr lang="en-US" altLang="zh-CN" sz="2400" dirty="0"/>
              <a:t>&gt;CH02&gt;</a:t>
            </a:r>
            <a:r>
              <a:rPr lang="zh-CN" altLang="zh-CN" sz="2400" dirty="0"/>
              <a:t>课堂案例——最美乡村风光宣传片</a:t>
            </a:r>
            <a:r>
              <a:rPr lang="en-US" altLang="zh-CN" sz="2400" dirty="0"/>
              <a:t>&gt;(</a:t>
            </a:r>
            <a:r>
              <a:rPr lang="zh-CN" altLang="zh-CN" sz="2400" dirty="0"/>
              <a:t>素材</a:t>
            </a:r>
            <a:r>
              <a:rPr lang="en-US" altLang="zh-CN" sz="2400" dirty="0"/>
              <a:t>)</a:t>
            </a:r>
            <a:endParaRPr lang="zh-CN" altLang="zh-CN" sz="2400" dirty="0"/>
          </a:p>
          <a:p>
            <a:r>
              <a:rPr lang="zh-CN" altLang="zh-CN" sz="2400" b="1" dirty="0"/>
              <a:t>实例位置 </a:t>
            </a:r>
            <a:r>
              <a:rPr lang="zh-CN" altLang="zh-CN" sz="2400" dirty="0"/>
              <a:t>实例文件</a:t>
            </a:r>
            <a:r>
              <a:rPr lang="en-US" altLang="zh-CN" sz="2400" dirty="0"/>
              <a:t>&gt;CH02&gt;</a:t>
            </a:r>
            <a:r>
              <a:rPr lang="zh-CN" altLang="zh-CN" sz="2400" dirty="0"/>
              <a:t>课堂案例——最美乡村风光宣传片</a:t>
            </a:r>
            <a:r>
              <a:rPr lang="en-US" altLang="zh-CN" sz="2400" dirty="0"/>
              <a:t>.aep</a:t>
            </a:r>
            <a:endParaRPr lang="zh-CN" altLang="zh-CN" sz="2400" dirty="0"/>
          </a:p>
          <a:p>
            <a:r>
              <a:rPr lang="zh-CN" altLang="zh-CN" sz="2400" b="1" dirty="0"/>
              <a:t>案例描述 </a:t>
            </a:r>
            <a:r>
              <a:rPr lang="zh-CN" altLang="zh-CN" sz="2400" dirty="0"/>
              <a:t>在项目学习中，通常要对素材进行处理，先需要导入到</a:t>
            </a:r>
            <a:r>
              <a:rPr lang="en-US" altLang="zh-CN" sz="2400" dirty="0"/>
              <a:t>After Effects</a:t>
            </a:r>
            <a:r>
              <a:rPr lang="zh-CN" altLang="zh-CN" sz="2400" dirty="0"/>
              <a:t>中进行叠加或者添加特效动画制作。通过案例学习，掌握素材的导入方法，了解不同图层之间的差别并熟悉图层之间的关系，本案例的制作效果如图</a:t>
            </a:r>
            <a:r>
              <a:rPr lang="en-US" altLang="zh-CN" sz="2400" dirty="0"/>
              <a:t>2-1</a:t>
            </a:r>
            <a:r>
              <a:rPr lang="zh-CN" altLang="zh-CN" sz="2400" dirty="0"/>
              <a:t>所示。</a:t>
            </a:r>
          </a:p>
          <a:p>
            <a:r>
              <a:rPr lang="zh-CN" altLang="zh-CN" sz="2400" b="1" dirty="0"/>
              <a:t>难易指数</a:t>
            </a:r>
            <a:r>
              <a:rPr lang="zh-CN" altLang="zh-CN" sz="2400" dirty="0"/>
              <a:t> ★★</a:t>
            </a:r>
          </a:p>
          <a:p>
            <a:pPr algn="just">
              <a:lnSpc>
                <a:spcPct val="150000"/>
              </a:lnSpc>
              <a:spcAft>
                <a:spcPts val="0"/>
              </a:spcAft>
            </a:pPr>
            <a:endParaRPr lang="zh-CN" altLang="zh-CN" sz="2800" kern="100" dirty="0">
              <a:effectLst/>
              <a:latin typeface="+mn-ea"/>
              <a:cs typeface="Times New Roman" panose="02020603050405020304" pitchFamily="18" charset="0"/>
            </a:endParaRPr>
          </a:p>
        </p:txBody>
      </p:sp>
      <p:pic>
        <p:nvPicPr>
          <p:cNvPr id="10" name="图片 9"/>
          <p:cNvPicPr/>
          <p:nvPr/>
        </p:nvPicPr>
        <p:blipFill>
          <a:blip r:embed="rId4" cstate="print">
            <a:extLst>
              <a:ext uri="{28A0092B-C50C-407E-A947-70E740481C1C}">
                <a14:useLocalDpi xmlns:a14="http://schemas.microsoft.com/office/drawing/2010/main" val="0"/>
              </a:ext>
            </a:extLst>
          </a:blip>
          <a:srcRect/>
          <a:stretch>
            <a:fillRect/>
          </a:stretch>
        </p:blipFill>
        <p:spPr>
          <a:xfrm>
            <a:off x="2726057" y="4296630"/>
            <a:ext cx="4813731" cy="2392927"/>
          </a:xfrm>
          <a:prstGeom prst="rect">
            <a:avLst/>
          </a:prstGeom>
          <a:noFill/>
          <a:ln>
            <a:noFill/>
          </a:ln>
        </p:spPr>
      </p:pic>
      <p:sp>
        <p:nvSpPr>
          <p:cNvPr id="2" name="矩形 1"/>
          <p:cNvSpPr/>
          <p:nvPr/>
        </p:nvSpPr>
        <p:spPr>
          <a:xfrm>
            <a:off x="7329712" y="4985262"/>
            <a:ext cx="1277914"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2-1</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67625403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139149" cy="1127739"/>
              <a:chOff x="197436" y="1306286"/>
              <a:chExt cx="2139149"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7436" y="1415746"/>
                <a:ext cx="2139149" cy="1015663"/>
              </a:xfrm>
              <a:prstGeom prst="rect">
                <a:avLst/>
              </a:prstGeom>
              <a:noFill/>
            </p:spPr>
            <p:txBody>
              <a:bodyPr wrap="square" rtlCol="0">
                <a:spAutoFit/>
              </a:bodyPr>
              <a:lstStyle/>
              <a:p>
                <a:r>
                  <a:rPr lang="zh-CN" altLang="en-US" sz="2000" b="1" dirty="0">
                    <a:solidFill>
                      <a:schemeClr val="bg1"/>
                    </a:solidFill>
                  </a:rPr>
                  <a:t>课堂案</a:t>
                </a:r>
                <a:r>
                  <a:rPr lang="zh-CN" altLang="en-US" sz="2000" b="1" dirty="0" smtClean="0">
                    <a:solidFill>
                      <a:schemeClr val="bg1"/>
                    </a:solidFill>
                  </a:rPr>
                  <a:t>例</a:t>
                </a:r>
                <a:r>
                  <a:rPr lang="en-US" altLang="zh-CN" sz="2000" b="1" dirty="0" smtClean="0">
                    <a:solidFill>
                      <a:schemeClr val="bg1"/>
                    </a:solidFill>
                  </a:rPr>
                  <a:t>—</a:t>
                </a:r>
                <a:r>
                  <a:rPr lang="zh-CN" altLang="en-US" sz="2000" b="1" dirty="0" smtClean="0">
                    <a:solidFill>
                      <a:schemeClr val="bg1"/>
                    </a:solidFill>
                  </a:rPr>
                  <a:t>制作带透明通道的素材</a:t>
                </a:r>
                <a:endParaRPr lang="zh-CN" altLang="zh-CN" sz="20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673877" y="212212"/>
            <a:ext cx="1826141" cy="743986"/>
          </a:xfrm>
          <a:prstGeom prst="rect">
            <a:avLst/>
          </a:prstGeom>
        </p:spPr>
        <p:txBody>
          <a:bodyPr wrap="none">
            <a:spAutoFit/>
          </a:bodyPr>
          <a:lstStyle/>
          <a:p>
            <a:pPr algn="just">
              <a:lnSpc>
                <a:spcPct val="150000"/>
              </a:lnSpc>
              <a:spcAft>
                <a:spcPts val="0"/>
              </a:spcAft>
            </a:pPr>
            <a:r>
              <a:rPr lang="zh-CN" altLang="en-US" sz="3200" b="1" kern="100" dirty="0">
                <a:latin typeface="微软雅黑" panose="020B0503020204020204" pitchFamily="34" charset="-122"/>
                <a:ea typeface="微软雅黑" panose="020B0503020204020204" pitchFamily="34" charset="-122"/>
                <a:cs typeface="Times New Roman" panose="02020603050405020304" pitchFamily="18" charset="0"/>
              </a:rPr>
              <a:t>任</a:t>
            </a: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圆角矩形 7"/>
          <p:cNvSpPr/>
          <p:nvPr>
            <p:custDataLst>
              <p:tags r:id="rId1"/>
            </p:custDataLst>
          </p:nvPr>
        </p:nvSpPr>
        <p:spPr>
          <a:xfrm>
            <a:off x="2530794" y="1100023"/>
            <a:ext cx="9409487" cy="231461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矩形 8"/>
          <p:cNvSpPr/>
          <p:nvPr/>
        </p:nvSpPr>
        <p:spPr>
          <a:xfrm>
            <a:off x="2673877" y="1113949"/>
            <a:ext cx="8882583" cy="2308324"/>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：单击“输出到”选项后面的蓝色字样，打开“将影片输出到”对话框</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选择一个合适的位置来保存输出的序列，并单击“保存”按钮，然后在“渲染队列”面板中，单击“渲染”按钮，如图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cstate="print">
            <a:extLst>
              <a:ext uri="{28A0092B-C50C-407E-A947-70E740481C1C}">
                <a14:useLocalDpi xmlns:a14="http://schemas.microsoft.com/office/drawing/2010/main" val="0"/>
              </a:ext>
            </a:extLst>
          </a:blip>
          <a:srcRect/>
          <a:stretch>
            <a:fillRect/>
          </a:stretch>
        </p:blipFill>
        <p:spPr>
          <a:xfrm>
            <a:off x="2530794" y="3796652"/>
            <a:ext cx="9025666" cy="1164454"/>
          </a:xfrm>
          <a:prstGeom prst="rect">
            <a:avLst/>
          </a:prstGeom>
          <a:noFill/>
          <a:ln>
            <a:noFill/>
          </a:ln>
        </p:spPr>
      </p:pic>
      <p:sp>
        <p:nvSpPr>
          <p:cNvPr id="11" name="矩形 10"/>
          <p:cNvSpPr/>
          <p:nvPr/>
        </p:nvSpPr>
        <p:spPr>
          <a:xfrm>
            <a:off x="6221318" y="5081569"/>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2-55</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682188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139149" cy="1127739"/>
              <a:chOff x="197436" y="1306286"/>
              <a:chExt cx="2139149"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7436" y="1415746"/>
                <a:ext cx="2139149" cy="1015663"/>
              </a:xfrm>
              <a:prstGeom prst="rect">
                <a:avLst/>
              </a:prstGeom>
              <a:noFill/>
            </p:spPr>
            <p:txBody>
              <a:bodyPr wrap="square" rtlCol="0">
                <a:spAutoFit/>
              </a:bodyPr>
              <a:lstStyle/>
              <a:p>
                <a:r>
                  <a:rPr lang="zh-CN" altLang="en-US" sz="2000" b="1" dirty="0">
                    <a:solidFill>
                      <a:schemeClr val="bg1"/>
                    </a:solidFill>
                  </a:rPr>
                  <a:t>课堂案</a:t>
                </a:r>
                <a:r>
                  <a:rPr lang="zh-CN" altLang="en-US" sz="2000" b="1" dirty="0" smtClean="0">
                    <a:solidFill>
                      <a:schemeClr val="bg1"/>
                    </a:solidFill>
                  </a:rPr>
                  <a:t>例</a:t>
                </a:r>
                <a:r>
                  <a:rPr lang="en-US" altLang="zh-CN" sz="2000" b="1" dirty="0" smtClean="0">
                    <a:solidFill>
                      <a:schemeClr val="bg1"/>
                    </a:solidFill>
                  </a:rPr>
                  <a:t>—</a:t>
                </a:r>
                <a:r>
                  <a:rPr lang="zh-CN" altLang="en-US" sz="2000" b="1" dirty="0" smtClean="0">
                    <a:solidFill>
                      <a:schemeClr val="bg1"/>
                    </a:solidFill>
                  </a:rPr>
                  <a:t>制作带透明通道的素材</a:t>
                </a:r>
                <a:endParaRPr lang="zh-CN" altLang="zh-CN" sz="20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673877" y="212212"/>
            <a:ext cx="1826141" cy="743986"/>
          </a:xfrm>
          <a:prstGeom prst="rect">
            <a:avLst/>
          </a:prstGeom>
        </p:spPr>
        <p:txBody>
          <a:bodyPr wrap="none">
            <a:spAutoFit/>
          </a:bodyPr>
          <a:lstStyle/>
          <a:p>
            <a:pPr algn="just">
              <a:lnSpc>
                <a:spcPct val="150000"/>
              </a:lnSpc>
              <a:spcAft>
                <a:spcPts val="0"/>
              </a:spcAft>
            </a:pPr>
            <a:r>
              <a:rPr lang="zh-CN" altLang="en-US" sz="3200" b="1" kern="100" dirty="0">
                <a:latin typeface="微软雅黑" panose="020B0503020204020204" pitchFamily="34" charset="-122"/>
                <a:ea typeface="微软雅黑" panose="020B0503020204020204" pitchFamily="34" charset="-122"/>
                <a:cs typeface="Times New Roman" panose="02020603050405020304" pitchFamily="18" charset="0"/>
              </a:rPr>
              <a:t>任</a:t>
            </a: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圆角矩形 7"/>
          <p:cNvSpPr/>
          <p:nvPr>
            <p:custDataLst>
              <p:tags r:id="rId1"/>
            </p:custDataLst>
          </p:nvPr>
        </p:nvSpPr>
        <p:spPr>
          <a:xfrm>
            <a:off x="2530794" y="1100023"/>
            <a:ext cx="9409487" cy="231461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矩形 8"/>
          <p:cNvSpPr/>
          <p:nvPr/>
        </p:nvSpPr>
        <p:spPr>
          <a:xfrm>
            <a:off x="2732079" y="1121793"/>
            <a:ext cx="9208202" cy="2308324"/>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：渲染完成后，打开“实例文件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&gt;CHO2&gt;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课堂案例——制作带透明通道的素材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.aep</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”文件，并导入刚才渲染好的序列帧，将其拖入到“合成”面板左上角，调整其图层属性“位置”及“缩放”，如图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cstate="print">
            <a:extLst>
              <a:ext uri="{28A0092B-C50C-407E-A947-70E740481C1C}">
                <a14:useLocalDpi xmlns:a14="http://schemas.microsoft.com/office/drawing/2010/main" val="0"/>
              </a:ext>
            </a:extLst>
          </a:blip>
          <a:srcRect/>
          <a:stretch>
            <a:fillRect/>
          </a:stretch>
        </p:blipFill>
        <p:spPr>
          <a:xfrm>
            <a:off x="2732079" y="3743143"/>
            <a:ext cx="5478066" cy="2774389"/>
          </a:xfrm>
          <a:prstGeom prst="rect">
            <a:avLst/>
          </a:prstGeom>
          <a:noFill/>
          <a:ln>
            <a:noFill/>
          </a:ln>
        </p:spPr>
      </p:pic>
      <p:sp>
        <p:nvSpPr>
          <p:cNvPr id="11" name="矩形 10"/>
          <p:cNvSpPr/>
          <p:nvPr/>
        </p:nvSpPr>
        <p:spPr>
          <a:xfrm>
            <a:off x="8292635" y="4700326"/>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2-56</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0105569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139149" cy="1127739"/>
              <a:chOff x="197436" y="1306286"/>
              <a:chExt cx="2139149"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7436" y="1415746"/>
                <a:ext cx="2139149" cy="1015663"/>
              </a:xfrm>
              <a:prstGeom prst="rect">
                <a:avLst/>
              </a:prstGeom>
              <a:noFill/>
            </p:spPr>
            <p:txBody>
              <a:bodyPr wrap="square" rtlCol="0">
                <a:spAutoFit/>
              </a:bodyPr>
              <a:lstStyle/>
              <a:p>
                <a:r>
                  <a:rPr lang="zh-CN" altLang="en-US" sz="2000" b="1" dirty="0">
                    <a:solidFill>
                      <a:schemeClr val="bg1"/>
                    </a:solidFill>
                  </a:rPr>
                  <a:t>课堂案</a:t>
                </a:r>
                <a:r>
                  <a:rPr lang="zh-CN" altLang="en-US" sz="2000" b="1" dirty="0" smtClean="0">
                    <a:solidFill>
                      <a:schemeClr val="bg1"/>
                    </a:solidFill>
                  </a:rPr>
                  <a:t>例</a:t>
                </a:r>
                <a:r>
                  <a:rPr lang="en-US" altLang="zh-CN" sz="2000" b="1" dirty="0" smtClean="0">
                    <a:solidFill>
                      <a:schemeClr val="bg1"/>
                    </a:solidFill>
                  </a:rPr>
                  <a:t>—</a:t>
                </a:r>
                <a:r>
                  <a:rPr lang="zh-CN" altLang="en-US" sz="2000" b="1" dirty="0" smtClean="0">
                    <a:solidFill>
                      <a:schemeClr val="bg1"/>
                    </a:solidFill>
                  </a:rPr>
                  <a:t>制作带透明通道的素材</a:t>
                </a:r>
                <a:endParaRPr lang="zh-CN" altLang="zh-CN" sz="20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673877" y="212212"/>
            <a:ext cx="1826141" cy="743986"/>
          </a:xfrm>
          <a:prstGeom prst="rect">
            <a:avLst/>
          </a:prstGeom>
        </p:spPr>
        <p:txBody>
          <a:bodyPr wrap="none">
            <a:spAutoFit/>
          </a:bodyPr>
          <a:lstStyle/>
          <a:p>
            <a:pPr algn="just">
              <a:lnSpc>
                <a:spcPct val="150000"/>
              </a:lnSpc>
              <a:spcAft>
                <a:spcPts val="0"/>
              </a:spcAft>
            </a:pPr>
            <a:r>
              <a:rPr lang="zh-CN" altLang="en-US" sz="3200" b="1" kern="100" dirty="0">
                <a:latin typeface="微软雅黑" panose="020B0503020204020204" pitchFamily="34" charset="-122"/>
                <a:ea typeface="微软雅黑" panose="020B0503020204020204" pitchFamily="34" charset="-122"/>
                <a:cs typeface="Times New Roman" panose="02020603050405020304" pitchFamily="18" charset="0"/>
              </a:rPr>
              <a:t>任</a:t>
            </a: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0" name="组合 9"/>
          <p:cNvGrpSpPr/>
          <p:nvPr/>
        </p:nvGrpSpPr>
        <p:grpSpPr>
          <a:xfrm>
            <a:off x="2530794" y="1100023"/>
            <a:ext cx="9453683" cy="1918118"/>
            <a:chOff x="2530794" y="1100023"/>
            <a:chExt cx="9453683" cy="1918118"/>
          </a:xfrm>
        </p:grpSpPr>
        <p:sp>
          <p:nvSpPr>
            <p:cNvPr id="8" name="圆角矩形 7"/>
            <p:cNvSpPr/>
            <p:nvPr>
              <p:custDataLst>
                <p:tags r:id="rId1"/>
              </p:custDataLst>
            </p:nvPr>
          </p:nvSpPr>
          <p:spPr>
            <a:xfrm>
              <a:off x="2530794" y="1100023"/>
              <a:ext cx="9453683" cy="191811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矩形 8"/>
            <p:cNvSpPr/>
            <p:nvPr/>
          </p:nvSpPr>
          <p:spPr>
            <a:xfrm>
              <a:off x="2588996" y="1224905"/>
              <a:ext cx="9162017" cy="1754326"/>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：在“左上角标志”图层上添加“透视</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投影”效果，在“预览”面板中单击“播放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停止”按钮预览当前效果</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显示效果如图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2673876" y="3312666"/>
            <a:ext cx="5614089" cy="3302143"/>
          </a:xfrm>
          <a:prstGeom prst="rect">
            <a:avLst/>
          </a:prstGeom>
          <a:noFill/>
          <a:ln>
            <a:noFill/>
          </a:ln>
        </p:spPr>
      </p:pic>
      <p:sp>
        <p:nvSpPr>
          <p:cNvPr id="12" name="矩形 11"/>
          <p:cNvSpPr/>
          <p:nvPr/>
        </p:nvSpPr>
        <p:spPr>
          <a:xfrm>
            <a:off x="8584465" y="4593091"/>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2-57</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0165786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1"/>
            </p:custDataLst>
          </p:nvPr>
        </p:nvSpPr>
        <p:spPr>
          <a:xfrm>
            <a:off x="2626455" y="489972"/>
            <a:ext cx="9453683" cy="191811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255879" cy="1127739"/>
              <a:chOff x="197436" y="1306286"/>
              <a:chExt cx="2255879"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4166" y="1532476"/>
                <a:ext cx="2139149" cy="584775"/>
              </a:xfrm>
              <a:prstGeom prst="rect">
                <a:avLst/>
              </a:prstGeom>
              <a:noFill/>
            </p:spPr>
            <p:txBody>
              <a:bodyPr wrap="square" rtlCol="0">
                <a:spAutoFit/>
              </a:bodyPr>
              <a:lstStyle/>
              <a:p>
                <a:r>
                  <a:rPr lang="zh-CN" altLang="en-US" sz="3200" b="1" dirty="0">
                    <a:solidFill>
                      <a:schemeClr val="bg1"/>
                    </a:solidFill>
                  </a:rPr>
                  <a:t>渲染设置</a:t>
                </a:r>
                <a:endParaRPr lang="zh-CN" altLang="zh-CN" sz="3200"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752043" y="571868"/>
            <a:ext cx="9169942" cy="1754326"/>
          </a:xfrm>
          <a:prstGeom prst="rect">
            <a:avLst/>
          </a:prstGeom>
        </p:spPr>
        <p:txBody>
          <a:bodyPr wrap="square">
            <a:spAutoFit/>
          </a:bodyPr>
          <a:lstStyle/>
          <a:p>
            <a:pPr indent="304800" algn="just">
              <a:lnSpc>
                <a:spcPct val="150000"/>
              </a:lnSpc>
              <a:spcAft>
                <a:spcPts val="0"/>
              </a:spcAft>
            </a:pPr>
            <a:r>
              <a:rPr lang="zh-CN" altLang="zh-CN" sz="2400" kern="100" dirty="0">
                <a:latin typeface="+mn-ea"/>
                <a:cs typeface="宋体" panose="02010600030101010101" pitchFamily="2" charset="-122"/>
              </a:rPr>
              <a:t>在“渲染队列”面板中的“渲染设置”选项后面单击“最佳设置”蓝色字样，打开“渲染设置”对话框，可以对渲染品质、分辨率、渲染帧速率进行调整，如图</a:t>
            </a:r>
            <a:r>
              <a:rPr lang="en-US" altLang="zh-CN" sz="2400" kern="100" dirty="0">
                <a:latin typeface="+mn-ea"/>
                <a:cs typeface="宋体" panose="02010600030101010101" pitchFamily="2" charset="-122"/>
              </a:rPr>
              <a:t>2-58</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a:xfrm>
            <a:off x="2752043" y="2762361"/>
            <a:ext cx="4524246" cy="3502252"/>
          </a:xfrm>
          <a:prstGeom prst="rect">
            <a:avLst/>
          </a:prstGeom>
          <a:noFill/>
          <a:ln>
            <a:noFill/>
          </a:ln>
        </p:spPr>
      </p:pic>
      <p:sp>
        <p:nvSpPr>
          <p:cNvPr id="10" name="矩形 9"/>
          <p:cNvSpPr/>
          <p:nvPr/>
        </p:nvSpPr>
        <p:spPr>
          <a:xfrm>
            <a:off x="7354109" y="4220661"/>
            <a:ext cx="1336659" cy="583814"/>
          </a:xfrm>
          <a:prstGeom prst="rect">
            <a:avLst/>
          </a:prstGeom>
        </p:spPr>
        <p:txBody>
          <a:bodyPr wrap="squar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2-58</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475439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custDataLst>
              <p:tags r:id="rId1"/>
            </p:custDataLst>
          </p:nvPr>
        </p:nvSpPr>
        <p:spPr>
          <a:xfrm>
            <a:off x="2718784" y="489972"/>
            <a:ext cx="9265693" cy="191811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255879" cy="1127739"/>
              <a:chOff x="197436" y="1306286"/>
              <a:chExt cx="2255879"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4166" y="1532476"/>
                <a:ext cx="2139149" cy="584775"/>
              </a:xfrm>
              <a:prstGeom prst="rect">
                <a:avLst/>
              </a:prstGeom>
              <a:noFill/>
            </p:spPr>
            <p:txBody>
              <a:bodyPr wrap="square" rtlCol="0">
                <a:spAutoFit/>
              </a:bodyPr>
              <a:lstStyle/>
              <a:p>
                <a:r>
                  <a:rPr lang="zh-CN" altLang="en-US" sz="3200" b="1" dirty="0" smtClean="0">
                    <a:solidFill>
                      <a:schemeClr val="bg1"/>
                    </a:solidFill>
                  </a:rPr>
                  <a:t>日志类型</a:t>
                </a:r>
                <a:endParaRPr lang="zh-CN" altLang="zh-CN" sz="3200" b="1"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795080" y="761468"/>
            <a:ext cx="8800289" cy="1135054"/>
          </a:xfrm>
          <a:prstGeom prst="rect">
            <a:avLst/>
          </a:prstGeom>
        </p:spPr>
        <p:txBody>
          <a:bodyPr wrap="square">
            <a:spAutoFit/>
          </a:bodyPr>
          <a:lstStyle/>
          <a:p>
            <a:pPr indent="304800" algn="just">
              <a:lnSpc>
                <a:spcPct val="150000"/>
              </a:lnSpc>
              <a:spcAft>
                <a:spcPts val="0"/>
              </a:spcAft>
            </a:pPr>
            <a:r>
              <a:rPr lang="zh-CN" altLang="zh-CN" sz="2400" kern="100" dirty="0">
                <a:latin typeface="+mn-ea"/>
                <a:cs typeface="宋体" panose="02010600030101010101" pitchFamily="2" charset="-122"/>
              </a:rPr>
              <a:t>日志是用来记录</a:t>
            </a:r>
            <a:r>
              <a:rPr lang="en-US" altLang="zh-CN" sz="2400" kern="100" dirty="0">
                <a:latin typeface="+mn-ea"/>
                <a:cs typeface="宋体" panose="02010600030101010101" pitchFamily="2" charset="-122"/>
              </a:rPr>
              <a:t>After Effects</a:t>
            </a:r>
            <a:r>
              <a:rPr lang="zh-CN" altLang="zh-CN" sz="2400" kern="100" dirty="0">
                <a:latin typeface="+mn-ea"/>
                <a:cs typeface="宋体" panose="02010600030101010101" pitchFamily="2" charset="-122"/>
              </a:rPr>
              <a:t>处理文件时的信息的，在“日志”下拉列表中可以选择日志类型，图</a:t>
            </a:r>
            <a:r>
              <a:rPr lang="en-US" altLang="zh-CN" sz="2400" kern="100" dirty="0">
                <a:latin typeface="+mn-ea"/>
                <a:cs typeface="宋体" panose="02010600030101010101" pitchFamily="2" charset="-122"/>
              </a:rPr>
              <a:t>2-59</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a:xfrm>
            <a:off x="2795080" y="3360096"/>
            <a:ext cx="4249271" cy="2204126"/>
          </a:xfrm>
          <a:prstGeom prst="rect">
            <a:avLst/>
          </a:prstGeom>
          <a:noFill/>
          <a:ln>
            <a:noFill/>
          </a:ln>
        </p:spPr>
      </p:pic>
      <p:sp>
        <p:nvSpPr>
          <p:cNvPr id="10" name="矩形 9"/>
          <p:cNvSpPr/>
          <p:nvPr/>
        </p:nvSpPr>
        <p:spPr>
          <a:xfrm>
            <a:off x="6926530" y="4208243"/>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2-59</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7519025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1"/>
            </p:custDataLst>
          </p:nvPr>
        </p:nvSpPr>
        <p:spPr>
          <a:xfrm>
            <a:off x="2640198" y="394112"/>
            <a:ext cx="3955155" cy="625217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321143" cy="1127739"/>
            <a:chOff x="137116" y="1595724"/>
            <a:chExt cx="2321143" cy="1127739"/>
          </a:xfrm>
        </p:grpSpPr>
        <p:grpSp>
          <p:nvGrpSpPr>
            <p:cNvPr id="3" name="组合 2"/>
            <p:cNvGrpSpPr/>
            <p:nvPr/>
          </p:nvGrpSpPr>
          <p:grpSpPr>
            <a:xfrm>
              <a:off x="137116" y="1595724"/>
              <a:ext cx="2321143" cy="1127739"/>
              <a:chOff x="197436" y="1306286"/>
              <a:chExt cx="2321143"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41128" y="1421553"/>
                <a:ext cx="2277451" cy="954107"/>
              </a:xfrm>
              <a:prstGeom prst="rect">
                <a:avLst/>
              </a:prstGeom>
              <a:noFill/>
            </p:spPr>
            <p:txBody>
              <a:bodyPr wrap="square" rtlCol="0">
                <a:spAutoFit/>
              </a:bodyPr>
              <a:lstStyle/>
              <a:p>
                <a:r>
                  <a:rPr lang="zh-CN" altLang="en-US" sz="2800" b="1" dirty="0" smtClean="0">
                    <a:solidFill>
                      <a:schemeClr val="bg1"/>
                    </a:solidFill>
                  </a:rPr>
                  <a:t>输出模块参数</a:t>
                </a:r>
                <a:endParaRPr lang="zh-CN" altLang="zh-CN" sz="2800" b="1"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892356" y="459977"/>
            <a:ext cx="3430623" cy="6186309"/>
          </a:xfrm>
          <a:prstGeom prst="rect">
            <a:avLst/>
          </a:prstGeom>
        </p:spPr>
        <p:txBody>
          <a:bodyPr wrap="square">
            <a:spAutoFit/>
          </a:bodyPr>
          <a:lstStyle/>
          <a:p>
            <a:pPr indent="304800" algn="just">
              <a:lnSpc>
                <a:spcPct val="150000"/>
              </a:lnSpc>
              <a:spcAft>
                <a:spcPts val="0"/>
              </a:spcAft>
            </a:pPr>
            <a:r>
              <a:rPr lang="zh-CN" altLang="zh-CN" sz="2400" kern="100" dirty="0">
                <a:latin typeface="+mn-ea"/>
                <a:cs typeface="宋体" panose="02010600030101010101" pitchFamily="2" charset="-122"/>
              </a:rPr>
              <a:t>在“渲染队列”面板中的“输出模块”选项后面单击“高品质”蓝色字样，可以打开“输出模块设置”对话框，在输出模块设置中，可以选择渲染格式及视频输出的通道、深度等属性，也可以对输出视频的大小重新调整，如图</a:t>
            </a:r>
            <a:r>
              <a:rPr lang="en-US" altLang="zh-CN" sz="2400" kern="100" dirty="0">
                <a:latin typeface="+mn-ea"/>
                <a:cs typeface="宋体" panose="02010600030101010101" pitchFamily="2" charset="-122"/>
              </a:rPr>
              <a:t>2-60</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a:xfrm>
            <a:off x="7511727" y="459977"/>
            <a:ext cx="3810507" cy="5318253"/>
          </a:xfrm>
          <a:prstGeom prst="rect">
            <a:avLst/>
          </a:prstGeom>
          <a:noFill/>
          <a:ln>
            <a:noFill/>
          </a:ln>
        </p:spPr>
      </p:pic>
      <p:sp>
        <p:nvSpPr>
          <p:cNvPr id="10" name="矩形 9"/>
          <p:cNvSpPr/>
          <p:nvPr/>
        </p:nvSpPr>
        <p:spPr>
          <a:xfrm>
            <a:off x="8503546" y="5943902"/>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2-60</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4190282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custDataLst>
              <p:tags r:id="rId1"/>
            </p:custDataLst>
          </p:nvPr>
        </p:nvSpPr>
        <p:spPr>
          <a:xfrm>
            <a:off x="2640198" y="394112"/>
            <a:ext cx="9266457" cy="202794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321143" cy="1127739"/>
            <a:chOff x="137116" y="1595724"/>
            <a:chExt cx="2321143" cy="1127739"/>
          </a:xfrm>
        </p:grpSpPr>
        <p:grpSp>
          <p:nvGrpSpPr>
            <p:cNvPr id="3" name="组合 2"/>
            <p:cNvGrpSpPr/>
            <p:nvPr/>
          </p:nvGrpSpPr>
          <p:grpSpPr>
            <a:xfrm>
              <a:off x="137116" y="1595724"/>
              <a:ext cx="2321143" cy="1127739"/>
              <a:chOff x="197436" y="1306286"/>
              <a:chExt cx="2321143"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41128" y="1421553"/>
                <a:ext cx="2277451" cy="954107"/>
              </a:xfrm>
              <a:prstGeom prst="rect">
                <a:avLst/>
              </a:prstGeom>
              <a:noFill/>
            </p:spPr>
            <p:txBody>
              <a:bodyPr wrap="square" rtlCol="0">
                <a:spAutoFit/>
              </a:bodyPr>
              <a:lstStyle/>
              <a:p>
                <a:r>
                  <a:rPr lang="zh-CN" altLang="en-US" sz="2800" b="1" dirty="0">
                    <a:solidFill>
                      <a:schemeClr val="bg1"/>
                    </a:solidFill>
                  </a:rPr>
                  <a:t>设</a:t>
                </a:r>
                <a:r>
                  <a:rPr lang="zh-CN" altLang="en-US" sz="2800" b="1" dirty="0" smtClean="0">
                    <a:solidFill>
                      <a:schemeClr val="bg1"/>
                    </a:solidFill>
                  </a:rPr>
                  <a:t>置输出路径和文件名</a:t>
                </a:r>
                <a:endParaRPr lang="zh-CN" altLang="zh-CN" sz="2800" b="1"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853446" y="492632"/>
            <a:ext cx="8871626" cy="1754326"/>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在“渲染队列”面板中单击“输出到”选项后面的名称选项，可以打开“将影片输出到”对话框，在该对话框中可以设置影片的输出路径和文件名，如图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2-61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a:xfrm>
            <a:off x="2872900" y="2652814"/>
            <a:ext cx="5297243" cy="3689620"/>
          </a:xfrm>
          <a:prstGeom prst="rect">
            <a:avLst/>
          </a:prstGeom>
          <a:noFill/>
          <a:ln>
            <a:noFill/>
          </a:ln>
        </p:spPr>
      </p:pic>
      <p:sp>
        <p:nvSpPr>
          <p:cNvPr id="9" name="矩形 8"/>
          <p:cNvSpPr/>
          <p:nvPr/>
        </p:nvSpPr>
        <p:spPr>
          <a:xfrm>
            <a:off x="8170144" y="3931427"/>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2-61</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9490942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1"/>
            </p:custDataLst>
          </p:nvPr>
        </p:nvSpPr>
        <p:spPr>
          <a:xfrm>
            <a:off x="2640198" y="394113"/>
            <a:ext cx="9266457" cy="160746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535152" cy="1127739"/>
            <a:chOff x="137116" y="1595724"/>
            <a:chExt cx="2535152" cy="1127739"/>
          </a:xfrm>
        </p:grpSpPr>
        <p:grpSp>
          <p:nvGrpSpPr>
            <p:cNvPr id="3" name="组合 2"/>
            <p:cNvGrpSpPr/>
            <p:nvPr/>
          </p:nvGrpSpPr>
          <p:grpSpPr>
            <a:xfrm>
              <a:off x="137116" y="1595724"/>
              <a:ext cx="2535152" cy="1127739"/>
              <a:chOff x="197436" y="1306286"/>
              <a:chExt cx="2535152"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55137" y="1538286"/>
                <a:ext cx="2277451" cy="523220"/>
              </a:xfrm>
              <a:prstGeom prst="rect">
                <a:avLst/>
              </a:prstGeom>
              <a:noFill/>
            </p:spPr>
            <p:txBody>
              <a:bodyPr wrap="square" rtlCol="0">
                <a:spAutoFit/>
              </a:bodyPr>
              <a:lstStyle/>
              <a:p>
                <a:r>
                  <a:rPr lang="zh-CN" altLang="en-US" sz="2800" b="1" dirty="0">
                    <a:solidFill>
                      <a:schemeClr val="bg1"/>
                    </a:solidFill>
                  </a:rPr>
                  <a:t>开</a:t>
                </a:r>
                <a:r>
                  <a:rPr lang="zh-CN" altLang="en-US" sz="2800" b="1" dirty="0" smtClean="0">
                    <a:solidFill>
                      <a:schemeClr val="bg1"/>
                    </a:solidFill>
                  </a:rPr>
                  <a:t>始渲染</a:t>
                </a:r>
                <a:endParaRPr lang="zh-CN" altLang="zh-CN" sz="2800" b="1"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929969" y="538306"/>
            <a:ext cx="8840499" cy="1135054"/>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在“渲染”栏下勾选要渲染的合成，这时“状态”栏中会显示为“已加入队列”状态，如图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2-62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a:xfrm>
            <a:off x="2929968" y="2588719"/>
            <a:ext cx="6894967" cy="3208965"/>
          </a:xfrm>
          <a:prstGeom prst="rect">
            <a:avLst/>
          </a:prstGeom>
          <a:noFill/>
          <a:ln>
            <a:noFill/>
          </a:ln>
        </p:spPr>
      </p:pic>
      <p:sp>
        <p:nvSpPr>
          <p:cNvPr id="10" name="矩形 9"/>
          <p:cNvSpPr/>
          <p:nvPr/>
        </p:nvSpPr>
        <p:spPr>
          <a:xfrm>
            <a:off x="9707114" y="3939285"/>
            <a:ext cx="1439818"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2-62</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0160543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1"/>
            </p:custDataLst>
          </p:nvPr>
        </p:nvSpPr>
        <p:spPr>
          <a:xfrm>
            <a:off x="2787045" y="530445"/>
            <a:ext cx="8371513" cy="115077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846433" cy="1127739"/>
            <a:chOff x="137116" y="1595724"/>
            <a:chExt cx="2846433" cy="1127739"/>
          </a:xfrm>
        </p:grpSpPr>
        <p:grpSp>
          <p:nvGrpSpPr>
            <p:cNvPr id="3" name="组合 2"/>
            <p:cNvGrpSpPr/>
            <p:nvPr/>
          </p:nvGrpSpPr>
          <p:grpSpPr>
            <a:xfrm>
              <a:off x="137116" y="1595724"/>
              <a:ext cx="2846433" cy="1127739"/>
              <a:chOff x="197436" y="1306286"/>
              <a:chExt cx="2846433"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66418" y="1538286"/>
                <a:ext cx="2277451" cy="523220"/>
              </a:xfrm>
              <a:prstGeom prst="rect">
                <a:avLst/>
              </a:prstGeom>
              <a:noFill/>
            </p:spPr>
            <p:txBody>
              <a:bodyPr wrap="square" rtlCol="0">
                <a:spAutoFit/>
              </a:bodyPr>
              <a:lstStyle/>
              <a:p>
                <a:r>
                  <a:rPr lang="zh-CN" altLang="en-US" sz="2800" b="1" dirty="0" smtClean="0">
                    <a:solidFill>
                      <a:schemeClr val="bg1"/>
                    </a:solidFill>
                  </a:rPr>
                  <a:t>渲染</a:t>
                </a:r>
                <a:endParaRPr lang="zh-CN" altLang="zh-CN" sz="2800" b="1"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787045" y="730448"/>
            <a:ext cx="7064755" cy="583814"/>
          </a:xfrm>
          <a:prstGeom prst="rect">
            <a:avLst/>
          </a:prstGeom>
        </p:spPr>
        <p:txBody>
          <a:bodyPr wrap="none">
            <a:spAutoFit/>
          </a:bodyPr>
          <a:lstStyle/>
          <a:p>
            <a:pPr algn="just">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 </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单击“渲染”接钮进行渲染输出，如图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2-63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2787045" y="2806017"/>
            <a:ext cx="5255470" cy="1707617"/>
          </a:xfrm>
          <a:prstGeom prst="rect">
            <a:avLst/>
          </a:prstGeom>
          <a:noFill/>
          <a:ln>
            <a:noFill/>
          </a:ln>
        </p:spPr>
      </p:pic>
      <p:sp>
        <p:nvSpPr>
          <p:cNvPr id="10" name="矩形 9"/>
          <p:cNvSpPr/>
          <p:nvPr/>
        </p:nvSpPr>
        <p:spPr>
          <a:xfrm>
            <a:off x="8215011" y="3405909"/>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2-63</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8013469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4</a:t>
            </a:r>
            <a:endParaRPr lang="zh-CN" altLang="en-US" sz="2400" b="1" dirty="0">
              <a:solidFill>
                <a:schemeClr val="bg1"/>
              </a:solidFill>
            </a:endParaRPr>
          </a:p>
        </p:txBody>
      </p:sp>
      <p:sp>
        <p:nvSpPr>
          <p:cNvPr id="49" name="文本框 48"/>
          <p:cNvSpPr txBox="1"/>
          <p:nvPr/>
        </p:nvSpPr>
        <p:spPr>
          <a:xfrm>
            <a:off x="4772559" y="3013502"/>
            <a:ext cx="2646878" cy="830997"/>
          </a:xfrm>
          <a:prstGeom prst="rect">
            <a:avLst/>
          </a:prstGeom>
          <a:noFill/>
        </p:spPr>
        <p:txBody>
          <a:bodyPr wrap="none" rtlCol="0">
            <a:spAutoFit/>
          </a:bodyPr>
          <a:lstStyle/>
          <a:p>
            <a:pPr algn="ctr"/>
            <a:r>
              <a:rPr lang="zh-CN" altLang="en-US" sz="4800" b="1" dirty="0">
                <a:solidFill>
                  <a:schemeClr val="bg1"/>
                </a:solidFill>
              </a:rPr>
              <a:t>课后习题</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7409787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7116" y="1595724"/>
            <a:ext cx="2080947" cy="1127739"/>
            <a:chOff x="197436" y="1306286"/>
            <a:chExt cx="2080947" cy="1127739"/>
          </a:xfrm>
        </p:grpSpPr>
        <p:sp>
          <p:nvSpPr>
            <p:cNvPr id="4"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57866" y="1427982"/>
              <a:ext cx="1636237" cy="923330"/>
            </a:xfrm>
            <a:prstGeom prst="rect">
              <a:avLst/>
            </a:prstGeom>
            <a:noFill/>
          </p:spPr>
          <p:txBody>
            <a:bodyPr wrap="square" rtlCol="0">
              <a:spAutoFit/>
            </a:bodyPr>
            <a:lstStyle/>
            <a:p>
              <a:r>
                <a:rPr lang="zh-CN" altLang="zh-CN" b="1" dirty="0">
                  <a:solidFill>
                    <a:schemeClr val="bg1"/>
                  </a:solidFill>
                </a:rPr>
                <a:t>课堂案例——最美乡村风光宣传</a:t>
              </a:r>
              <a:r>
                <a:rPr lang="zh-CN" altLang="zh-CN" b="1" dirty="0" smtClean="0">
                  <a:solidFill>
                    <a:schemeClr val="bg1"/>
                  </a:solidFill>
                </a:rPr>
                <a:t>片</a:t>
              </a:r>
              <a:endParaRPr lang="zh-CN" altLang="zh-CN" dirty="0">
                <a:solidFill>
                  <a:schemeClr val="bg1"/>
                </a:solidFill>
              </a:endParaRPr>
            </a:p>
          </p:txBody>
        </p:sp>
      </p:grpSp>
      <p:sp>
        <p:nvSpPr>
          <p:cNvPr id="6" name="等腰三角形 5"/>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9" name="组合 8"/>
          <p:cNvGrpSpPr/>
          <p:nvPr/>
        </p:nvGrpSpPr>
        <p:grpSpPr>
          <a:xfrm>
            <a:off x="2661889" y="1162588"/>
            <a:ext cx="4492891" cy="5302381"/>
            <a:chOff x="2774183" y="1419261"/>
            <a:chExt cx="9000722" cy="2976277"/>
          </a:xfrm>
        </p:grpSpPr>
        <p:sp>
          <p:nvSpPr>
            <p:cNvPr id="2" name="圆角矩形 6"/>
            <p:cNvSpPr/>
            <p:nvPr>
              <p:custDataLst>
                <p:tags r:id="rId1"/>
              </p:custDataLst>
            </p:nvPr>
          </p:nvSpPr>
          <p:spPr>
            <a:xfrm>
              <a:off x="2774183" y="1419262"/>
              <a:ext cx="9000722" cy="297627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8" name="矩形 7"/>
            <p:cNvSpPr/>
            <p:nvPr/>
          </p:nvSpPr>
          <p:spPr>
            <a:xfrm>
              <a:off x="2927342" y="1419261"/>
              <a:ext cx="8639015" cy="2799805"/>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：启动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，执行“文件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导入</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文件”菜单命令，然后在“导入文件”对话框中，打开学习资源中的“实例文件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&gt;CH02&gt;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课堂案例——最美乡村风光宣传片</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素材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”文件夹，接着选中“素材镜头”文件，最后单击“导入”按钮，如图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0" name="图片 9"/>
          <p:cNvPicPr/>
          <p:nvPr/>
        </p:nvPicPr>
        <p:blipFill>
          <a:blip r:embed="rId3" cstate="print">
            <a:extLst>
              <a:ext uri="{28A0092B-C50C-407E-A947-70E740481C1C}">
                <a14:useLocalDpi xmlns:a14="http://schemas.microsoft.com/office/drawing/2010/main" val="0"/>
              </a:ext>
            </a:extLst>
          </a:blip>
          <a:srcRect/>
          <a:stretch>
            <a:fillRect/>
          </a:stretch>
        </p:blipFill>
        <p:spPr>
          <a:xfrm>
            <a:off x="7397320" y="1162587"/>
            <a:ext cx="4602175" cy="3842549"/>
          </a:xfrm>
          <a:prstGeom prst="rect">
            <a:avLst/>
          </a:prstGeom>
          <a:noFill/>
          <a:ln>
            <a:noFill/>
          </a:ln>
        </p:spPr>
      </p:pic>
      <p:sp>
        <p:nvSpPr>
          <p:cNvPr id="11" name="矩形 10"/>
          <p:cNvSpPr/>
          <p:nvPr/>
        </p:nvSpPr>
        <p:spPr>
          <a:xfrm>
            <a:off x="8922139" y="5292643"/>
            <a:ext cx="1277914" cy="583814"/>
          </a:xfrm>
          <a:prstGeom prst="rect">
            <a:avLst/>
          </a:prstGeom>
        </p:spPr>
        <p:txBody>
          <a:bodyPr wrap="non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2-2</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1483048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1"/>
            </p:custDataLst>
          </p:nvPr>
        </p:nvSpPr>
        <p:spPr>
          <a:xfrm>
            <a:off x="2654764" y="529745"/>
            <a:ext cx="9329711" cy="300282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7116" y="873833"/>
            <a:ext cx="2282233" cy="1127739"/>
            <a:chOff x="137116" y="1595724"/>
            <a:chExt cx="2282233" cy="1127739"/>
          </a:xfrm>
        </p:grpSpPr>
        <p:grpSp>
          <p:nvGrpSpPr>
            <p:cNvPr id="3" name="组合 2"/>
            <p:cNvGrpSpPr/>
            <p:nvPr/>
          </p:nvGrpSpPr>
          <p:grpSpPr>
            <a:xfrm>
              <a:off x="137116" y="1595724"/>
              <a:ext cx="2146048" cy="1127739"/>
              <a:chOff x="197436" y="1306286"/>
              <a:chExt cx="2146048"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41127" y="1441011"/>
                <a:ext cx="2102357" cy="830997"/>
              </a:xfrm>
              <a:prstGeom prst="rect">
                <a:avLst/>
              </a:prstGeom>
              <a:noFill/>
            </p:spPr>
            <p:txBody>
              <a:bodyPr wrap="square" rtlCol="0">
                <a:spAutoFit/>
              </a:bodyPr>
              <a:lstStyle/>
              <a:p>
                <a:r>
                  <a:rPr lang="zh-CN" altLang="en-US" sz="2400" b="1" dirty="0">
                    <a:solidFill>
                      <a:schemeClr val="bg1"/>
                    </a:solidFill>
                  </a:rPr>
                  <a:t>课后习</a:t>
                </a:r>
                <a:r>
                  <a:rPr lang="zh-CN" altLang="en-US" sz="2400" b="1" dirty="0" smtClean="0">
                    <a:solidFill>
                      <a:schemeClr val="bg1"/>
                    </a:solidFill>
                  </a:rPr>
                  <a:t>题</a:t>
                </a:r>
                <a:r>
                  <a:rPr lang="en-US" altLang="zh-CN" sz="2400" b="1" dirty="0" smtClean="0">
                    <a:solidFill>
                      <a:schemeClr val="bg1"/>
                    </a:solidFill>
                  </a:rPr>
                  <a:t>—</a:t>
                </a:r>
                <a:r>
                  <a:rPr lang="zh-CN" altLang="en-US" sz="2400" b="1" dirty="0" smtClean="0">
                    <a:solidFill>
                      <a:schemeClr val="bg1"/>
                    </a:solidFill>
                  </a:rPr>
                  <a:t>毛笔书写动画</a:t>
                </a:r>
                <a:endParaRPr lang="zh-CN" altLang="zh-CN" sz="2400" b="1" dirty="0">
                  <a:solidFill>
                    <a:schemeClr val="bg1"/>
                  </a:solidFill>
                </a:endParaRPr>
              </a:p>
            </p:txBody>
          </p:sp>
        </p:grpSp>
        <p:sp>
          <p:nvSpPr>
            <p:cNvPr id="4" name="等腰三角形 3"/>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756170" y="670253"/>
            <a:ext cx="8839200" cy="2862322"/>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素材位置</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&gt;CHO2&gt;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课后习题——毛笔书写动画</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素材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实例位置 </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&gt;CHO2&gt;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课后习题——毛笔书写动画</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.aep</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练习目标 </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使用钢笔工具、描边滤镜对毛笔素材进行处理，形成书写的动画效果，本次课后习题的制作效果如图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2-64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难易指数</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  </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a:xfrm>
            <a:off x="2654764" y="3916517"/>
            <a:ext cx="6100130" cy="2387005"/>
          </a:xfrm>
          <a:prstGeom prst="rect">
            <a:avLst/>
          </a:prstGeom>
          <a:noFill/>
          <a:ln>
            <a:noFill/>
          </a:ln>
        </p:spPr>
      </p:pic>
      <p:sp>
        <p:nvSpPr>
          <p:cNvPr id="10" name="矩形 9"/>
          <p:cNvSpPr/>
          <p:nvPr/>
        </p:nvSpPr>
        <p:spPr>
          <a:xfrm>
            <a:off x="8837384" y="4856103"/>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2-64</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1812585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334" y="1093304"/>
            <a:ext cx="1862061" cy="954107"/>
            <a:chOff x="194013" y="2027709"/>
            <a:chExt cx="1862061" cy="1153805"/>
          </a:xfrm>
        </p:grpSpPr>
        <p:sp>
          <p:nvSpPr>
            <p:cNvPr id="3" name="矩形: 圆角 41"/>
            <p:cNvSpPr/>
            <p:nvPr/>
          </p:nvSpPr>
          <p:spPr>
            <a:xfrm>
              <a:off x="194013" y="2027709"/>
              <a:ext cx="1797893" cy="115380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58182" y="2221705"/>
              <a:ext cx="1797892" cy="632732"/>
            </a:xfrm>
            <a:prstGeom prst="rect">
              <a:avLst/>
            </a:prstGeom>
          </p:spPr>
          <p:txBody>
            <a:bodyPr wrap="square">
              <a:spAutoFit/>
            </a:bodyPr>
            <a:lstStyle/>
            <a:p>
              <a:pPr algn="just">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过程提</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示</a:t>
              </a:r>
              <a:endParaRPr lang="en-US" altLang="zh-CN"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 name="等腰三角形 5"/>
          <p:cNvSpPr/>
          <p:nvPr/>
        </p:nvSpPr>
        <p:spPr>
          <a:xfrm rot="16200000">
            <a:off x="2253007" y="151490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78348" y="481285"/>
            <a:ext cx="9144001" cy="6121035"/>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：打开学习资源中的“实例文件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&gt;CH02&gt;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课后习题——毛笔书写动画</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.aep</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”文件，将“项目”面板中的“文字</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.png</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”拖拽到合成中置于顶层。</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“文字”图层添加“生成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涂写”效果，在“效果控件”面板中把“涂抹”设置为“所有蒙版使用模式”，调整“涂写”效果的参数。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：为“文字”图层添加“生成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描边”效果，添加“扭曲</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湍流置换”效果，为其增添边缘细小的扭曲细节</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调整两个效果的参数。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：为“涂写”和“描边”效果中的“结束”设置动画关键帧。</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：播放预览视频，观察动画效果。</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3651994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25594" y="743856"/>
            <a:ext cx="11126257" cy="80955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86537"/>
            <a:ext cx="11072138" cy="478539"/>
          </a:xfrm>
          <a:prstGeom prst="rect">
            <a:avLst/>
          </a:prstGeom>
          <a:noFill/>
        </p:spPr>
        <p:txBody>
          <a:bodyPr wrap="square" rtlCol="0">
            <a:spAutoFit/>
          </a:bodyPr>
          <a:lstStyle/>
          <a:p>
            <a:pPr algn="ctr"/>
            <a:r>
              <a:rPr lang="zh-CN" altLang="en-US" sz="2400" b="1" dirty="0">
                <a:solidFill>
                  <a:schemeClr val="bg1"/>
                </a:solidFill>
              </a:rPr>
              <a:t>本  章  总  结</a:t>
            </a:r>
          </a:p>
        </p:txBody>
      </p:sp>
      <p:sp>
        <p:nvSpPr>
          <p:cNvPr id="57" name="圆角矩形 6"/>
          <p:cNvSpPr/>
          <p:nvPr>
            <p:custDataLst>
              <p:tags r:id="rId2"/>
            </p:custDataLst>
          </p:nvPr>
        </p:nvSpPr>
        <p:spPr>
          <a:xfrm>
            <a:off x="501793" y="2078951"/>
            <a:ext cx="11050058" cy="391697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59" name="quotation-mark_32371"/>
          <p:cNvSpPr>
            <a:spLocks noChangeAspect="1"/>
          </p:cNvSpPr>
          <p:nvPr>
            <p:custDataLst>
              <p:tags r:id="rId3"/>
            </p:custDataLst>
          </p:nvPr>
        </p:nvSpPr>
        <p:spPr bwMode="auto">
          <a:xfrm>
            <a:off x="595001" y="2197484"/>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4"/>
            </p:custDataLst>
          </p:nvPr>
        </p:nvSpPr>
        <p:spPr bwMode="auto">
          <a:xfrm rot="10800000">
            <a:off x="10969369" y="5428534"/>
            <a:ext cx="464063" cy="430818"/>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8" name="文本框 7"/>
          <p:cNvSpPr txBox="1"/>
          <p:nvPr>
            <p:custDataLst>
              <p:tags r:id="rId5"/>
            </p:custDataLst>
          </p:nvPr>
        </p:nvSpPr>
        <p:spPr>
          <a:xfrm>
            <a:off x="1279449" y="2237873"/>
            <a:ext cx="9885855" cy="3539430"/>
          </a:xfrm>
          <a:prstGeom prst="rect">
            <a:avLst/>
          </a:prstGeom>
          <a:noFill/>
        </p:spPr>
        <p:txBody>
          <a:bodyPr wrap="square" rtlCol="0">
            <a:spAutoFit/>
          </a:bodyPr>
          <a:lstStyle/>
          <a:p>
            <a:r>
              <a:rPr lang="zh-CN" altLang="zh-CN" sz="3200"/>
              <a:t>通俗的讲，流程就是做事的步骤，第一步做什么，紧接着第二步该做什么。本章节对</a:t>
            </a:r>
            <a:r>
              <a:rPr lang="en-US" altLang="zh-CN" sz="3200"/>
              <a:t>After Effects</a:t>
            </a:r>
            <a:r>
              <a:rPr lang="zh-CN" altLang="zh-CN" sz="3200"/>
              <a:t>整个工作流程进行了清晰的讲解，从导入与管理素材的方法，到创建项目合成的方法，再到如何添加特效滤镜和设置动画关键帧，最后介绍了预览画面及输出视频的方法。掌握好</a:t>
            </a:r>
            <a:r>
              <a:rPr lang="en-US" altLang="zh-CN" sz="3200"/>
              <a:t>After Effects</a:t>
            </a:r>
            <a:r>
              <a:rPr lang="zh-CN" altLang="zh-CN" sz="3200"/>
              <a:t>工作流程，也为我们顺利完成工作项目做好了知识上的铺垫。</a:t>
            </a:r>
          </a:p>
        </p:txBody>
      </p:sp>
    </p:spTree>
    <p:custDataLst>
      <p:tags r:id="rId1"/>
    </p:custDataLst>
    <p:extLst>
      <p:ext uri="{BB962C8B-B14F-4D97-AF65-F5344CB8AC3E}">
        <p14:creationId xmlns:p14="http://schemas.microsoft.com/office/powerpoint/2010/main" val="16498275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116" y="1595724"/>
            <a:ext cx="2080947" cy="1127739"/>
            <a:chOff x="197436" y="1306286"/>
            <a:chExt cx="2080947" cy="1127739"/>
          </a:xfrm>
        </p:grpSpPr>
        <p:sp>
          <p:nvSpPr>
            <p:cNvPr id="3"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57866" y="1427982"/>
              <a:ext cx="1636237" cy="923330"/>
            </a:xfrm>
            <a:prstGeom prst="rect">
              <a:avLst/>
            </a:prstGeom>
            <a:noFill/>
          </p:spPr>
          <p:txBody>
            <a:bodyPr wrap="square" rtlCol="0">
              <a:spAutoFit/>
            </a:bodyPr>
            <a:lstStyle/>
            <a:p>
              <a:r>
                <a:rPr lang="zh-CN" altLang="zh-CN" b="1" dirty="0">
                  <a:solidFill>
                    <a:schemeClr val="bg1"/>
                  </a:solidFill>
                </a:rPr>
                <a:t>课堂案例——最美乡村风光宣传</a:t>
              </a:r>
              <a:r>
                <a:rPr lang="zh-CN" altLang="zh-CN" b="1" dirty="0" smtClean="0">
                  <a:solidFill>
                    <a:schemeClr val="bg1"/>
                  </a:solidFill>
                </a:rPr>
                <a:t>片</a:t>
              </a:r>
              <a:endParaRPr lang="zh-CN" altLang="zh-CN" dirty="0">
                <a:solidFill>
                  <a:schemeClr val="bg1"/>
                </a:solidFill>
              </a:endParaRPr>
            </a:p>
          </p:txBody>
        </p:sp>
      </p:grpSp>
      <p:sp>
        <p:nvSpPr>
          <p:cNvPr id="5" name="矩形 4"/>
          <p:cNvSpPr/>
          <p:nvPr/>
        </p:nvSpPr>
        <p:spPr>
          <a:xfrm>
            <a:off x="2596945" y="25542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custDataLst>
              <p:tags r:id="rId1"/>
            </p:custDataLst>
          </p:nvPr>
        </p:nvSpPr>
        <p:spPr>
          <a:xfrm>
            <a:off x="2661889" y="1162591"/>
            <a:ext cx="9369690" cy="246292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矩形 8"/>
          <p:cNvSpPr/>
          <p:nvPr/>
        </p:nvSpPr>
        <p:spPr>
          <a:xfrm>
            <a:off x="2823410" y="1162590"/>
            <a:ext cx="8935453" cy="2308324"/>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素材镜头”文件直接拖拽到时间轴面板上，或者拖入到“新建合成”中，即可以新创建一个新合成。该合成的大小、时间长度和“素材镜头”文件一致，这样在“时间轴”面板中，也会显示“素材镜头”图层，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和图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2596945" y="3861061"/>
            <a:ext cx="3707602" cy="2551157"/>
          </a:xfrm>
          <a:prstGeom prst="rect">
            <a:avLst/>
          </a:prstGeom>
          <a:noFill/>
          <a:ln>
            <a:noFill/>
          </a:ln>
        </p:spPr>
      </p:pic>
      <p:pic>
        <p:nvPicPr>
          <p:cNvPr id="11" name="图片 10"/>
          <p:cNvPicPr/>
          <p:nvPr/>
        </p:nvPicPr>
        <p:blipFill>
          <a:blip r:embed="rId4">
            <a:extLst>
              <a:ext uri="{28A0092B-C50C-407E-A947-70E740481C1C}">
                <a14:useLocalDpi xmlns:a14="http://schemas.microsoft.com/office/drawing/2010/main" val="0"/>
              </a:ext>
            </a:extLst>
          </a:blip>
          <a:srcRect/>
          <a:stretch>
            <a:fillRect/>
          </a:stretch>
        </p:blipFill>
        <p:spPr>
          <a:xfrm>
            <a:off x="6484553" y="4038784"/>
            <a:ext cx="5274310" cy="1315085"/>
          </a:xfrm>
          <a:prstGeom prst="rect">
            <a:avLst/>
          </a:prstGeom>
          <a:noFill/>
          <a:ln>
            <a:noFill/>
          </a:ln>
        </p:spPr>
      </p:pic>
      <p:sp>
        <p:nvSpPr>
          <p:cNvPr id="14" name="矩形 13"/>
          <p:cNvSpPr/>
          <p:nvPr/>
        </p:nvSpPr>
        <p:spPr>
          <a:xfrm>
            <a:off x="3843021" y="6463096"/>
            <a:ext cx="853119" cy="400110"/>
          </a:xfrm>
          <a:prstGeom prst="rect">
            <a:avLst/>
          </a:prstGeom>
        </p:spPr>
        <p:txBody>
          <a:bodyPr wrap="none">
            <a:spAutoFit/>
          </a:bodyPr>
          <a:lstStyle/>
          <a:p>
            <a:r>
              <a:rPr lang="zh-CN" altLang="zh-CN" sz="2000" kern="100" dirty="0">
                <a:ea typeface="宋体" panose="02010600030101010101" pitchFamily="2" charset="-122"/>
                <a:cs typeface="宋体" panose="02010600030101010101" pitchFamily="2" charset="-122"/>
              </a:rPr>
              <a:t>图</a:t>
            </a:r>
            <a:r>
              <a:rPr lang="en-US" altLang="zh-CN" sz="2000" kern="100" dirty="0">
                <a:ea typeface="宋体" panose="02010600030101010101" pitchFamily="2" charset="-122"/>
                <a:cs typeface="宋体" panose="02010600030101010101" pitchFamily="2" charset="-122"/>
              </a:rPr>
              <a:t>2-3</a:t>
            </a:r>
            <a:endParaRPr lang="zh-CN" altLang="en-US" sz="2000" dirty="0"/>
          </a:p>
        </p:txBody>
      </p:sp>
      <p:sp>
        <p:nvSpPr>
          <p:cNvPr id="15" name="矩形 14"/>
          <p:cNvSpPr/>
          <p:nvPr/>
        </p:nvSpPr>
        <p:spPr>
          <a:xfrm>
            <a:off x="8377690" y="5346405"/>
            <a:ext cx="970137"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2-4</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7" name="等腰三角形 16"/>
          <p:cNvSpPr/>
          <p:nvPr/>
        </p:nvSpPr>
        <p:spPr>
          <a:xfrm rot="16200000">
            <a:off x="2253007" y="210043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4616327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BkYmQ4ODUyMzM0NjY3ODk5ZDU1YmE3MTljNTEyYzA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3.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10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5.xml><?xml version="1.0" encoding="utf-8"?>
<p:tagLst xmlns:a="http://schemas.openxmlformats.org/drawingml/2006/main" xmlns:r="http://schemas.openxmlformats.org/officeDocument/2006/relationships" xmlns:p="http://schemas.openxmlformats.org/presentationml/2006/main">
  <p:tag name="ISLIDE.ICON" val="#167752;"/>
</p:tagLst>
</file>

<file path=ppt/tags/tag10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4.xml><?xml version="1.0" encoding="utf-8"?>
<p:tagLst xmlns:a="http://schemas.openxmlformats.org/drawingml/2006/main" xmlns:r="http://schemas.openxmlformats.org/officeDocument/2006/relationships" xmlns:p="http://schemas.openxmlformats.org/presentationml/2006/main">
  <p:tag name="ISLIDE.ICON" val="#16775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xml><?xml version="1.0" encoding="utf-8"?>
<p:tagLst xmlns:a="http://schemas.openxmlformats.org/drawingml/2006/main" xmlns:r="http://schemas.openxmlformats.org/officeDocument/2006/relationships" xmlns:p="http://schemas.openxmlformats.org/presentationml/2006/main">
  <p:tag name="ISLIDE.ICON" val="#167752;"/>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7.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8.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9.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0.xml><?xml version="1.0" encoding="utf-8"?>
<p:tagLst xmlns:a="http://schemas.openxmlformats.org/drawingml/2006/main" xmlns:r="http://schemas.openxmlformats.org/officeDocument/2006/relationships" xmlns:p="http://schemas.openxmlformats.org/presentationml/2006/main">
  <p:tag name="ISLIDE.ICON" val="#167752;"/>
</p:tagLst>
</file>

<file path=ppt/tags/tag31.xml><?xml version="1.0" encoding="utf-8"?>
<p:tagLst xmlns:a="http://schemas.openxmlformats.org/drawingml/2006/main" xmlns:r="http://schemas.openxmlformats.org/officeDocument/2006/relationships" xmlns:p="http://schemas.openxmlformats.org/presentationml/2006/main">
  <p:tag name="ISLIDE.ICON" val="#167752;"/>
</p:tagLst>
</file>

<file path=ppt/tags/tag32.xml><?xml version="1.0" encoding="utf-8"?>
<p:tagLst xmlns:a="http://schemas.openxmlformats.org/drawingml/2006/main" xmlns:r="http://schemas.openxmlformats.org/officeDocument/2006/relationships" xmlns:p="http://schemas.openxmlformats.org/presentationml/2006/main">
  <p:tag name="ISLIDE.ICON" val="#167752;"/>
</p:tagLst>
</file>

<file path=ppt/tags/tag3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1.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52.xml><?xml version="1.0" encoding="utf-8"?>
<p:tagLst xmlns:a="http://schemas.openxmlformats.org/drawingml/2006/main" xmlns:r="http://schemas.openxmlformats.org/officeDocument/2006/relationships" xmlns:p="http://schemas.openxmlformats.org/presentationml/2006/main">
  <p:tag name="ISLIDE.ICON" val="#167752;"/>
</p:tagLst>
</file>

<file path=ppt/tags/tag5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1.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72.xml><?xml version="1.0" encoding="utf-8"?>
<p:tagLst xmlns:a="http://schemas.openxmlformats.org/drawingml/2006/main" xmlns:r="http://schemas.openxmlformats.org/officeDocument/2006/relationships" xmlns:p="http://schemas.openxmlformats.org/presentationml/2006/main">
  <p:tag name="ISLIDE.ICON" val="#167752;"/>
</p:tagLst>
</file>

<file path=ppt/tags/tag7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xml><?xml version="1.0" encoding="utf-8"?>
<p:tagLst xmlns:a="http://schemas.openxmlformats.org/drawingml/2006/main" xmlns:r="http://schemas.openxmlformats.org/officeDocument/2006/relationships" xmlns:p="http://schemas.openxmlformats.org/presentationml/2006/main">
  <p:tag name="ISLIDE.ICON" val="#167752;"/>
</p:tagLst>
</file>

<file path=ppt/tags/tag8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6.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87.xml><?xml version="1.0" encoding="utf-8"?>
<p:tagLst xmlns:a="http://schemas.openxmlformats.org/drawingml/2006/main" xmlns:r="http://schemas.openxmlformats.org/officeDocument/2006/relationships" xmlns:p="http://schemas.openxmlformats.org/presentationml/2006/main">
  <p:tag name="ISLIDE.ICON" val="#167752;"/>
</p:tagLst>
</file>

<file path=ppt/tags/tag8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324A7A"/>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9323</Words>
  <Application>Microsoft Office PowerPoint</Application>
  <PresentationFormat>宽屏</PresentationFormat>
  <Paragraphs>390</Paragraphs>
  <Slides>82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82</vt:i4>
      </vt:variant>
    </vt:vector>
  </HeadingPairs>
  <TitlesOfParts>
    <vt:vector size="88" baseType="lpstr">
      <vt:lpstr>等线</vt:lpstr>
      <vt:lpstr>宋体</vt:lpstr>
      <vt:lpstr>微软雅黑</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3</cp:revision>
  <dcterms:created xsi:type="dcterms:W3CDTF">2022-12-20T13:09:00Z</dcterms:created>
  <dcterms:modified xsi:type="dcterms:W3CDTF">2024-06-10T11:03:21Z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6EB8C865D0F54AFD95AA1B19AC70CFFA_12</vt:lpwstr>
  </property>
  <property fmtid="{D5CDD505-2E9C-101B-9397-08002B2CF9AE}" pid="3" name="KSOProductBuildVer">
    <vt:lpwstr>2052-12.1.0.16729</vt:lpwstr>
  </property>
</Properties>
</file>